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383" r:id="rId2"/>
    <p:sldId id="610" r:id="rId3"/>
    <p:sldId id="611" r:id="rId4"/>
    <p:sldId id="606" r:id="rId5"/>
    <p:sldId id="567" r:id="rId6"/>
    <p:sldId id="612" r:id="rId7"/>
    <p:sldId id="368" r:id="rId8"/>
    <p:sldId id="369" r:id="rId9"/>
    <p:sldId id="371" r:id="rId10"/>
    <p:sldId id="372" r:id="rId11"/>
    <p:sldId id="590" r:id="rId12"/>
    <p:sldId id="591" r:id="rId13"/>
    <p:sldId id="592" r:id="rId14"/>
    <p:sldId id="595" r:id="rId15"/>
    <p:sldId id="584" r:id="rId16"/>
    <p:sldId id="604" r:id="rId17"/>
    <p:sldId id="381" r:id="rId18"/>
    <p:sldId id="603" r:id="rId19"/>
    <p:sldId id="596" r:id="rId20"/>
    <p:sldId id="597" r:id="rId21"/>
    <p:sldId id="598" r:id="rId22"/>
    <p:sldId id="589" r:id="rId23"/>
    <p:sldId id="599" r:id="rId24"/>
    <p:sldId id="386" r:id="rId25"/>
    <p:sldId id="607" r:id="rId26"/>
    <p:sldId id="551" r:id="rId27"/>
    <p:sldId id="570" r:id="rId28"/>
    <p:sldId id="575" r:id="rId29"/>
    <p:sldId id="577" r:id="rId30"/>
    <p:sldId id="576" r:id="rId31"/>
    <p:sldId id="560" r:id="rId32"/>
    <p:sldId id="578" r:id="rId33"/>
    <p:sldId id="554" r:id="rId34"/>
    <p:sldId id="579" r:id="rId35"/>
    <p:sldId id="581" r:id="rId36"/>
    <p:sldId id="555" r:id="rId37"/>
    <p:sldId id="553" r:id="rId38"/>
    <p:sldId id="582" r:id="rId39"/>
    <p:sldId id="583" r:id="rId40"/>
    <p:sldId id="585" r:id="rId41"/>
    <p:sldId id="608" r:id="rId42"/>
    <p:sldId id="609" r:id="rId43"/>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14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FAC"/>
    <a:srgbClr val="1507E7"/>
    <a:srgbClr val="030000"/>
    <a:srgbClr val="0F19FF"/>
    <a:srgbClr val="D285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8" autoAdjust="0"/>
    <p:restoredTop sz="94155"/>
  </p:normalViewPr>
  <p:slideViewPr>
    <p:cSldViewPr snapToObjects="1">
      <p:cViewPr varScale="1">
        <p:scale>
          <a:sx n="89" d="100"/>
          <a:sy n="89" d="100"/>
        </p:scale>
        <p:origin x="912" y="168"/>
      </p:cViewPr>
      <p:guideLst>
        <p:guide orient="horz" pos="2160"/>
        <p:guide pos="1487"/>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3" d="100"/>
          <a:sy n="83" d="100"/>
        </p:scale>
        <p:origin x="-236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D27B758E-380E-674B-8C4E-3220F752DC53}" type="datetime1">
              <a:rPr lang="en-US"/>
              <a:pPr>
                <a:defRPr/>
              </a:pPr>
              <a:t>5/24/22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89113BDF-1167-BD47-91D1-EF74F2BB9B2F}" type="slidenum">
              <a:rPr lang="en-US"/>
              <a:pPr>
                <a:defRPr/>
              </a:pPr>
              <a:t>‹#›</a:t>
            </a:fld>
            <a:endParaRPr lang="en-US"/>
          </a:p>
        </p:txBody>
      </p:sp>
    </p:spTree>
    <p:extLst>
      <p:ext uri="{BB962C8B-B14F-4D97-AF65-F5344CB8AC3E}">
        <p14:creationId xmlns:p14="http://schemas.microsoft.com/office/powerpoint/2010/main" val="31688133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9559656-7EB7-5F48-B1AB-5E67AEF6F7F9}" type="datetime1">
              <a:rPr lang="en-US"/>
              <a:pPr>
                <a:defRPr/>
              </a:pPr>
              <a:t>5/24/22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1DDE2622-EEE1-744B-9958-F765315E4C45}" type="slidenum">
              <a:rPr lang="en-US"/>
              <a:pPr>
                <a:defRPr/>
              </a:pPr>
              <a:t>‹#›</a:t>
            </a:fld>
            <a:endParaRPr lang="en-US"/>
          </a:p>
        </p:txBody>
      </p:sp>
    </p:spTree>
    <p:extLst>
      <p:ext uri="{BB962C8B-B14F-4D97-AF65-F5344CB8AC3E}">
        <p14:creationId xmlns:p14="http://schemas.microsoft.com/office/powerpoint/2010/main" val="168262555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p:nvSpPr>
        <p:spPr>
          <a:xfrm>
            <a:off x="1328738" y="1295400"/>
            <a:ext cx="7815262" cy="4149725"/>
          </a:xfrm>
          <a:prstGeom prst="rect">
            <a:avLst/>
          </a:prstGeom>
          <a:ln w="3175">
            <a:solidFill>
              <a:schemeClr val="bg1"/>
            </a:solidFill>
          </a:ln>
          <a:effectLst>
            <a:outerShdw blurRad="63500" sx="100500" sy="100500" algn="ctr" rotWithShape="0">
              <a:prstClr val="black">
                <a:alpha val="50000"/>
              </a:prstClr>
            </a:outerShdw>
          </a:effectLst>
        </p:spPr>
        <p:txBody>
          <a:bodyPr>
            <a:normAutofit/>
          </a:bodyPr>
          <a:lstStyle/>
          <a:p>
            <a:pPr algn="ctr" defTabSz="914400">
              <a:spcBef>
                <a:spcPts val="2000"/>
              </a:spcBef>
              <a:buClr>
                <a:srgbClr val="6FB7D7"/>
              </a:buClr>
              <a:buSzPct val="110000"/>
              <a:buFont typeface="Wingdings 2" charset="0"/>
              <a:buNone/>
              <a:defRPr/>
            </a:pPr>
            <a:endParaRPr lang="en-US" sz="3200" dirty="0">
              <a:solidFill>
                <a:srgbClr val="595959"/>
              </a:solidFill>
              <a:latin typeface="News Gothic MT" charset="0"/>
            </a:endParaRPr>
          </a:p>
        </p:txBody>
      </p:sp>
      <p:sp>
        <p:nvSpPr>
          <p:cNvPr id="3" name="Subtitle 2"/>
          <p:cNvSpPr>
            <a:spLocks noGrp="1"/>
          </p:cNvSpPr>
          <p:nvPr>
            <p:ph type="subTitle" idx="1"/>
          </p:nvPr>
        </p:nvSpPr>
        <p:spPr>
          <a:xfrm>
            <a:off x="1322921" y="3299012"/>
            <a:ext cx="6498159" cy="916641"/>
          </a:xfrm>
        </p:spPr>
        <p:txBody>
          <a:bodyPr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5" name="Date Placeholder 3"/>
          <p:cNvSpPr>
            <a:spLocks noGrp="1"/>
          </p:cNvSpPr>
          <p:nvPr>
            <p:ph type="dt" sz="half" idx="10"/>
          </p:nvPr>
        </p:nvSpPr>
        <p:spPr/>
        <p:txBody>
          <a:bodyPr/>
          <a:lstStyle>
            <a:lvl1pPr>
              <a:defRPr/>
            </a:lvl1pPr>
          </a:lstStyle>
          <a:p>
            <a:pPr>
              <a:defRPr/>
            </a:pPr>
            <a:r>
              <a:rPr lang="en-AU" dirty="0"/>
              <a:t>Anh </a:t>
            </a:r>
            <a:r>
              <a:rPr lang="en-AU" dirty="0" err="1"/>
              <a:t>Vio</a:t>
            </a:r>
            <a:r>
              <a:rPr lang="en-AU" dirty="0"/>
              <a:t>    </a:t>
            </a:r>
            <a:fld id="{34199234-A25A-904C-9B74-56A4A07707A6}" type="datetime4">
              <a:rPr lang="en-AU" smtClean="0"/>
              <a:t>24 May 2022</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COMP20007.Workshop</a:t>
            </a:r>
          </a:p>
        </p:txBody>
      </p:sp>
      <p:sp>
        <p:nvSpPr>
          <p:cNvPr id="7" name="Slide Number Placeholder 5"/>
          <p:cNvSpPr>
            <a:spLocks noGrp="1"/>
          </p:cNvSpPr>
          <p:nvPr>
            <p:ph type="sldNum" sz="quarter" idx="12"/>
          </p:nvPr>
        </p:nvSpPr>
        <p:spPr/>
        <p:txBody>
          <a:bodyPr/>
          <a:lstStyle>
            <a:lvl1pPr>
              <a:defRPr/>
            </a:lvl1pPr>
          </a:lstStyle>
          <a:p>
            <a:pPr>
              <a:defRPr/>
            </a:pPr>
            <a:fld id="{5244906F-796F-DF40-BE2B-4D01E12B57F1}" type="slidenum">
              <a:rPr lang="en-US"/>
              <a:pPr>
                <a:defRPr/>
              </a:pPr>
              <a:t>‹#›</a:t>
            </a:fld>
            <a:endParaRPr lang="en-US"/>
          </a:p>
        </p:txBody>
      </p:sp>
    </p:spTree>
    <p:extLst>
      <p:ext uri="{BB962C8B-B14F-4D97-AF65-F5344CB8AC3E}">
        <p14:creationId xmlns:p14="http://schemas.microsoft.com/office/powerpoint/2010/main" val="97624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920750"/>
          </a:xfrm>
        </p:spPr>
        <p:txBody>
          <a:bodyPr/>
          <a:lstStyle>
            <a:lvl1pPr>
              <a:defRPr b="1" cap="none" spc="0">
                <a:ln w="1905"/>
                <a:solidFill>
                  <a:srgbClr val="1507E7"/>
                </a:solidFill>
                <a:effectLst>
                  <a:innerShdw blurRad="69850" dist="43180" dir="5400000">
                    <a:srgbClr val="000000">
                      <a:alpha val="65000"/>
                    </a:srgbClr>
                  </a:innerShdw>
                </a:effectLst>
              </a:defRPr>
            </a:lvl1pPr>
          </a:lstStyle>
          <a:p>
            <a:r>
              <a:rPr lang="en-US" dirty="0"/>
              <a:t>Click to edit Master title style</a:t>
            </a:r>
            <a:endParaRPr dirty="0"/>
          </a:p>
        </p:txBody>
      </p:sp>
      <p:sp>
        <p:nvSpPr>
          <p:cNvPr id="3" name="Content Placeholder 2"/>
          <p:cNvSpPr>
            <a:spLocks noGrp="1"/>
          </p:cNvSpPr>
          <p:nvPr>
            <p:ph idx="1"/>
          </p:nvPr>
        </p:nvSpPr>
        <p:spPr>
          <a:xfrm>
            <a:off x="265113" y="1143000"/>
            <a:ext cx="8623300" cy="4800600"/>
          </a:xfrm>
        </p:spPr>
        <p:txBody>
          <a:bodyPr/>
          <a:lstStyle>
            <a:lvl1pPr>
              <a:defRPr sz="2800" b="0" cap="none" spc="0">
                <a:ln w="1905"/>
                <a:solidFill>
                  <a:schemeClr val="tx1"/>
                </a:solidFill>
                <a:effectLst>
                  <a:innerShdw blurRad="69850" dist="43180" dir="5400000">
                    <a:srgbClr val="000000">
                      <a:alpha val="65000"/>
                    </a:srgbClr>
                  </a:innerShdw>
                </a:effectLst>
              </a:defRPr>
            </a:lvl1pPr>
            <a:lvl2pPr>
              <a:defRPr sz="2400" b="0" cap="none" spc="0">
                <a:ln w="1905"/>
                <a:solidFill>
                  <a:schemeClr val="tx1"/>
                </a:solidFill>
                <a:effectLst>
                  <a:innerShdw blurRad="69850" dist="43180" dir="5400000">
                    <a:srgbClr val="000000">
                      <a:alpha val="65000"/>
                    </a:srgbClr>
                  </a:innerShdw>
                </a:effectLst>
              </a:defRPr>
            </a:lvl2pPr>
            <a:lvl3pPr>
              <a:defRPr sz="2400" b="0" cap="none" spc="0">
                <a:ln w="1905"/>
                <a:solidFill>
                  <a:schemeClr val="tx1"/>
                </a:solidFill>
                <a:effectLst>
                  <a:innerShdw blurRad="69850" dist="43180" dir="5400000">
                    <a:srgbClr val="000000">
                      <a:alpha val="65000"/>
                    </a:srgbClr>
                  </a:innerShdw>
                </a:effectLst>
              </a:defRPr>
            </a:lvl3pPr>
            <a:lvl4pPr>
              <a:defRPr sz="2000" b="0" cap="none" spc="0">
                <a:ln w="1905"/>
                <a:solidFill>
                  <a:schemeClr val="tx1"/>
                </a:solidFill>
                <a:effectLst>
                  <a:innerShdw blurRad="69850" dist="43180" dir="5400000">
                    <a:srgbClr val="000000">
                      <a:alpha val="65000"/>
                    </a:srgbClr>
                  </a:innerShdw>
                </a:effectLst>
              </a:defRPr>
            </a:lvl4pPr>
            <a:lvl5pPr>
              <a:defRPr sz="2000" b="0" cap="none" spc="0">
                <a:ln w="1905"/>
                <a:solidFill>
                  <a:schemeClr val="tx1"/>
                </a:solidFill>
                <a:effectLst>
                  <a:innerShdw blurRad="69850" dist="43180" dir="5400000">
                    <a:srgbClr val="000000">
                      <a:alpha val="65000"/>
                    </a:srgbClr>
                  </a:inn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a:xfrm>
            <a:off x="5346700" y="6275388"/>
            <a:ext cx="2184400" cy="365125"/>
          </a:xfrm>
        </p:spPr>
        <p:txBody>
          <a:bodyPr/>
          <a:lstStyle>
            <a:lvl1pPr>
              <a:defRPr/>
            </a:lvl1pPr>
          </a:lstStyle>
          <a:p>
            <a:pPr>
              <a:defRPr/>
            </a:pPr>
            <a:r>
              <a:rPr lang="en-AU" dirty="0"/>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COMP20007.Worshop</a:t>
            </a:r>
          </a:p>
        </p:txBody>
      </p:sp>
      <p:sp>
        <p:nvSpPr>
          <p:cNvPr id="6" name="Slide Number Placeholder 5"/>
          <p:cNvSpPr>
            <a:spLocks noGrp="1"/>
          </p:cNvSpPr>
          <p:nvPr>
            <p:ph type="sldNum" sz="quarter" idx="12"/>
          </p:nvPr>
        </p:nvSpPr>
        <p:spPr/>
        <p:txBody>
          <a:bodyPr/>
          <a:lstStyle>
            <a:lvl1pPr>
              <a:defRPr/>
            </a:lvl1pPr>
          </a:lstStyle>
          <a:p>
            <a:pPr>
              <a:defRPr/>
            </a:pPr>
            <a:fld id="{F9610808-8E44-6F46-B441-732A53FE435D}" type="slidenum">
              <a:rPr lang="en-US"/>
              <a:pPr>
                <a:defRPr/>
              </a:pPr>
              <a:t>‹#›</a:t>
            </a:fld>
            <a:endParaRPr lang="en-US" dirty="0"/>
          </a:p>
        </p:txBody>
      </p:sp>
    </p:spTree>
    <p:extLst>
      <p:ext uri="{BB962C8B-B14F-4D97-AF65-F5344CB8AC3E}">
        <p14:creationId xmlns:p14="http://schemas.microsoft.com/office/powerpoint/2010/main" val="18578717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9275" y="107950"/>
            <a:ext cx="8042275" cy="882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 </a:t>
            </a:r>
          </a:p>
        </p:txBody>
      </p:sp>
      <p:sp>
        <p:nvSpPr>
          <p:cNvPr id="1027" name="Text Placeholder 2"/>
          <p:cNvSpPr>
            <a:spLocks noGrp="1"/>
          </p:cNvSpPr>
          <p:nvPr>
            <p:ph type="body" idx="1"/>
          </p:nvPr>
        </p:nvSpPr>
        <p:spPr bwMode="auto">
          <a:xfrm>
            <a:off x="549275" y="1244600"/>
            <a:ext cx="8042275" cy="469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29275" y="62753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bg1"/>
                </a:solidFill>
              </a:defRPr>
            </a:lvl1pPr>
          </a:lstStyle>
          <a:p>
            <a:pPr>
              <a:defRPr/>
            </a:pPr>
            <a:r>
              <a:rPr lang="en-AU" dirty="0"/>
              <a:t>Anh Vo    </a:t>
            </a:r>
            <a:fld id="{C36B4625-443B-BA4A-9C4D-9655F853EDD2}" type="datetime4">
              <a:rPr lang="en-AU" smtClean="0"/>
              <a:t>24 May 2022</a:t>
            </a:fld>
            <a:endParaRPr lang="en-US" dirty="0"/>
          </a:p>
        </p:txBody>
      </p:sp>
      <p:sp>
        <p:nvSpPr>
          <p:cNvPr id="5" name="Footer Placeholder 4"/>
          <p:cNvSpPr>
            <a:spLocks noGrp="1"/>
          </p:cNvSpPr>
          <p:nvPr>
            <p:ph type="ftr" sz="quarter" idx="3"/>
          </p:nvPr>
        </p:nvSpPr>
        <p:spPr>
          <a:xfrm>
            <a:off x="293688" y="6275388"/>
            <a:ext cx="4840287" cy="365125"/>
          </a:xfrm>
          <a:prstGeom prst="rect">
            <a:avLst/>
          </a:prstGeom>
        </p:spPr>
        <p:txBody>
          <a:bodyPr vert="horz" lIns="91440" tIns="45720" rIns="91440" bIns="45720" rtlCol="0" anchor="ctr"/>
          <a:lstStyle>
            <a:lvl1pPr algn="l">
              <a:defRPr sz="1200">
                <a:solidFill>
                  <a:schemeClr val="bg1"/>
                </a:solidFill>
                <a:ea typeface="ＭＳ Ｐゴシック" charset="0"/>
                <a:cs typeface="ＭＳ Ｐゴシック" charset="0"/>
              </a:defRPr>
            </a:lvl1pPr>
          </a:lstStyle>
          <a:p>
            <a:pPr>
              <a:defRPr/>
            </a:pPr>
            <a:r>
              <a:rPr lang="en-US" dirty="0"/>
              <a:t>COMP20007.Workshop</a:t>
            </a:r>
          </a:p>
        </p:txBody>
      </p:sp>
      <p:sp>
        <p:nvSpPr>
          <p:cNvPr id="6" name="Slide Number Placeholder 5"/>
          <p:cNvSpPr>
            <a:spLocks noGrp="1"/>
          </p:cNvSpPr>
          <p:nvPr>
            <p:ph type="sldNum" sz="quarter" idx="4"/>
          </p:nvPr>
        </p:nvSpPr>
        <p:spPr>
          <a:xfrm>
            <a:off x="7897813" y="6275388"/>
            <a:ext cx="990600" cy="365125"/>
          </a:xfrm>
          <a:prstGeom prst="rect">
            <a:avLst/>
          </a:prstGeom>
        </p:spPr>
        <p:txBody>
          <a:bodyPr vert="horz" wrap="square" lIns="91440" tIns="45720" rIns="91440" bIns="45720" numCol="1" anchor="ctr" anchorCtr="0" compatLnSpc="1">
            <a:prstTxWarp prst="textNoShape">
              <a:avLst/>
            </a:prstTxWarp>
          </a:bodyPr>
          <a:lstStyle>
            <a:lvl1pPr algn="r">
              <a:defRPr sz="3600">
                <a:solidFill>
                  <a:schemeClr val="bg1"/>
                </a:solidFill>
              </a:defRPr>
            </a:lvl1pPr>
          </a:lstStyle>
          <a:p>
            <a:pPr>
              <a:defRPr/>
            </a:pPr>
            <a:fld id="{277A591D-BE1D-B04A-BB41-513A4B216AC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88" r:id="rId1"/>
    <p:sldLayoutId id="2147483889" r:id="rId2"/>
  </p:sldLayoutIdLst>
  <p:hf hdr="0"/>
  <p:txStyles>
    <p:titleStyle>
      <a:lvl1pPr algn="ctr" rtl="0" eaLnBrk="0" fontAlgn="base" hangingPunct="0">
        <a:spcBef>
          <a:spcPct val="0"/>
        </a:spcBef>
        <a:spcAft>
          <a:spcPct val="0"/>
        </a:spcAft>
        <a:defRPr sz="3200" b="1" kern="1200">
          <a:ln w="1905"/>
          <a:solidFill>
            <a:srgbClr val="1507E7"/>
          </a:solidFill>
          <a:effectLst>
            <a:innerShdw blurRad="69850" dist="43180" dir="5400000">
              <a:srgbClr val="000000">
                <a:alpha val="65000"/>
              </a:srgbClr>
            </a:innerShdw>
          </a:effectLst>
          <a:latin typeface="+mj-lt"/>
          <a:ea typeface="ＭＳ Ｐゴシック" charset="0"/>
          <a:cs typeface="ＭＳ Ｐゴシック" charset="0"/>
        </a:defRPr>
      </a:lvl1pPr>
      <a:lvl2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2pPr>
      <a:lvl3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3pPr>
      <a:lvl4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4pPr>
      <a:lvl5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5pPr>
      <a:lvl6pPr marL="4572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6pPr>
      <a:lvl7pPr marL="9144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7pPr>
      <a:lvl8pPr marL="13716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8pPr>
      <a:lvl9pPr marL="18288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9pPr>
    </p:titleStyle>
    <p:bodyStyle>
      <a:lvl1pPr marL="349250" indent="-349250" algn="l" rtl="0" eaLnBrk="0" fontAlgn="base" hangingPunct="0">
        <a:spcBef>
          <a:spcPts val="2000"/>
        </a:spcBef>
        <a:spcAft>
          <a:spcPct val="0"/>
        </a:spcAft>
        <a:buClr>
          <a:srgbClr val="6FB7D7"/>
        </a:buClr>
        <a:buSzPct val="110000"/>
        <a:buFont typeface="Wingdings 2" charset="0"/>
        <a:buChar char=""/>
        <a:defRPr sz="28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1pPr>
      <a:lvl2pPr marL="685800" indent="-336550" algn="l" rtl="0" eaLnBrk="0" fontAlgn="base" hangingPunct="0">
        <a:spcBef>
          <a:spcPts val="600"/>
        </a:spcBef>
        <a:spcAft>
          <a:spcPct val="0"/>
        </a:spcAft>
        <a:buClr>
          <a:srgbClr val="215D77"/>
        </a:buClr>
        <a:buSzPct val="110000"/>
        <a:buFont typeface="Wingdings 2" charset="0"/>
        <a:buChar char=""/>
        <a:defRPr sz="24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2pPr>
      <a:lvl3pPr marL="968375" indent="-282575" algn="l" rtl="0" eaLnBrk="0" fontAlgn="base" hangingPunct="0">
        <a:spcBef>
          <a:spcPts val="600"/>
        </a:spcBef>
        <a:spcAft>
          <a:spcPct val="0"/>
        </a:spcAft>
        <a:buClr>
          <a:srgbClr val="6FB7D7"/>
        </a:buClr>
        <a:buSzPct val="110000"/>
        <a:buFont typeface="Wingdings 2" charset="0"/>
        <a:buChar char=""/>
        <a:defRPr sz="24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3pPr>
      <a:lvl4pPr marL="1263650" indent="-295275" algn="l" rtl="0" eaLnBrk="0" fontAlgn="base" hangingPunct="0">
        <a:spcBef>
          <a:spcPts val="600"/>
        </a:spcBef>
        <a:spcAft>
          <a:spcPct val="0"/>
        </a:spcAft>
        <a:buClr>
          <a:srgbClr val="215D77"/>
        </a:buClr>
        <a:buSzPct val="110000"/>
        <a:buFont typeface="Wingdings 2" charset="0"/>
        <a:buChar char=""/>
        <a:defRPr sz="20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4pPr>
      <a:lvl5pPr marL="1546225" indent="-282575" algn="l" rtl="0" eaLnBrk="0" fontAlgn="base" hangingPunct="0">
        <a:spcBef>
          <a:spcPts val="600"/>
        </a:spcBef>
        <a:spcAft>
          <a:spcPct val="0"/>
        </a:spcAft>
        <a:buClr>
          <a:srgbClr val="6FB7D7"/>
        </a:buClr>
        <a:buSzPct val="110000"/>
        <a:buFont typeface="Wingdings 2" charset="0"/>
        <a:buChar char=""/>
        <a:defRPr sz="20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35.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265113" y="107950"/>
            <a:ext cx="8623300" cy="920750"/>
          </a:xfrm>
        </p:spPr>
        <p:txBody>
          <a:bodyPr/>
          <a:lstStyle/>
          <a:p>
            <a:pPr>
              <a:defRPr/>
            </a:pPr>
            <a:r>
              <a:rPr lang="en-US" dirty="0">
                <a:latin typeface="News Gothic MT" charset="0"/>
              </a:rPr>
              <a:t>COMP20007 Workshop Week 12</a:t>
            </a:r>
          </a:p>
        </p:txBody>
      </p:sp>
      <p:sp>
        <p:nvSpPr>
          <p:cNvPr id="6146"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1200" dirty="0">
                <a:solidFill>
                  <a:schemeClr val="bg1"/>
                </a:solidFill>
              </a:rPr>
              <a:t>Anh Vo    </a:t>
            </a:r>
            <a:fld id="{465B1516-81C4-524D-A0C2-C8A80DF0B22D}" type="datetime4">
              <a:rPr lang="en-AU" sz="1200" smtClean="0">
                <a:solidFill>
                  <a:schemeClr val="bg1"/>
                </a:solidFill>
              </a:rPr>
              <a:t>24 May 2022</a:t>
            </a:fld>
            <a:endParaRPr lang="en-US" sz="1200" dirty="0">
              <a:solidFill>
                <a:schemeClr val="bg1"/>
              </a:solidFill>
            </a:endParaRPr>
          </a:p>
        </p:txBody>
      </p:sp>
      <p:sp>
        <p:nvSpPr>
          <p:cNvPr id="6147"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solidFill>
                  <a:schemeClr val="bg1"/>
                </a:solidFill>
              </a:rPr>
              <a:t>COMP20007.Workshop</a:t>
            </a:r>
          </a:p>
        </p:txBody>
      </p:sp>
      <p:sp>
        <p:nvSpPr>
          <p:cNvPr id="614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722B83-05D9-2C4B-9F78-99A6C46D0F70}" type="slidenum">
              <a:rPr lang="en-US" sz="3600">
                <a:solidFill>
                  <a:schemeClr val="bg1"/>
                </a:solidFill>
              </a:rPr>
              <a:pPr eaLnBrk="1" hangingPunct="1"/>
              <a:t>1</a:t>
            </a:fld>
            <a:endParaRPr lang="en-US" sz="3600">
              <a:solidFill>
                <a:schemeClr val="bg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29262224"/>
              </p:ext>
            </p:extLst>
          </p:nvPr>
        </p:nvGraphicFramePr>
        <p:xfrm>
          <a:off x="265113" y="879793"/>
          <a:ext cx="8623300" cy="5760720"/>
        </p:xfrm>
        <a:graphic>
          <a:graphicData uri="http://schemas.openxmlformats.org/drawingml/2006/table">
            <a:tbl>
              <a:tblPr firstRow="1" bandRow="1">
                <a:tableStyleId>{D7AC3CCA-C797-4891-BE02-D94E43425B78}</a:tableStyleId>
              </a:tblPr>
              <a:tblGrid>
                <a:gridCol w="516408">
                  <a:extLst>
                    <a:ext uri="{9D8B030D-6E8A-4147-A177-3AD203B41FA5}">
                      <a16:colId xmlns:a16="http://schemas.microsoft.com/office/drawing/2014/main" val="20000"/>
                    </a:ext>
                  </a:extLst>
                </a:gridCol>
                <a:gridCol w="8106892">
                  <a:extLst>
                    <a:ext uri="{9D8B030D-6E8A-4147-A177-3AD203B41FA5}">
                      <a16:colId xmlns:a16="http://schemas.microsoft.com/office/drawing/2014/main" val="20001"/>
                    </a:ext>
                  </a:extLst>
                </a:gridCol>
              </a:tblGrid>
              <a:tr h="370840">
                <a:tc>
                  <a:txBody>
                    <a:bodyPr/>
                    <a:lstStyle/>
                    <a:p>
                      <a:pPr>
                        <a:spcBef>
                          <a:spcPts val="0"/>
                        </a:spcBef>
                      </a:pPr>
                      <a:r>
                        <a:rPr lang="en-US" sz="1800" dirty="0"/>
                        <a:t> </a:t>
                      </a:r>
                    </a:p>
                    <a:p>
                      <a:pPr>
                        <a:spcBef>
                          <a:spcPts val="1200"/>
                        </a:spcBef>
                      </a:pPr>
                      <a:r>
                        <a:rPr lang="en-US" sz="2400" b="1" dirty="0"/>
                        <a:t>1</a:t>
                      </a:r>
                    </a:p>
                    <a:p>
                      <a:pPr>
                        <a:spcBef>
                          <a:spcPts val="1200"/>
                        </a:spcBef>
                      </a:pPr>
                      <a:endParaRPr lang="en-US" sz="2400" b="1" dirty="0"/>
                    </a:p>
                    <a:p>
                      <a:pPr>
                        <a:spcBef>
                          <a:spcPts val="1200"/>
                        </a:spcBef>
                      </a:pPr>
                      <a:endParaRPr lang="en-US" sz="2400" b="1" dirty="0"/>
                    </a:p>
                    <a:p>
                      <a:pPr>
                        <a:spcBef>
                          <a:spcPts val="1200"/>
                        </a:spcBef>
                      </a:pPr>
                      <a:r>
                        <a:rPr lang="en-US" sz="2400" b="1" dirty="0"/>
                        <a:t>2</a:t>
                      </a:r>
                    </a:p>
                    <a:p>
                      <a:pPr>
                        <a:spcBef>
                          <a:spcPts val="1200"/>
                        </a:spcBef>
                      </a:pPr>
                      <a:endParaRPr lang="en-US" sz="2400" b="0" dirty="0"/>
                    </a:p>
                    <a:p>
                      <a:pPr>
                        <a:spcBef>
                          <a:spcPts val="1200"/>
                        </a:spcBef>
                      </a:pPr>
                      <a:endParaRPr lang="en-US" sz="2400" b="0" dirty="0"/>
                    </a:p>
                    <a:p>
                      <a:pPr>
                        <a:spcBef>
                          <a:spcPts val="1200"/>
                        </a:spcBef>
                      </a:pPr>
                      <a:r>
                        <a:rPr lang="en-US" sz="2400" b="0" dirty="0"/>
                        <a:t>3</a:t>
                      </a:r>
                    </a:p>
                    <a:p>
                      <a:pPr>
                        <a:spcBef>
                          <a:spcPts val="1200"/>
                        </a:spcBef>
                      </a:pPr>
                      <a:endParaRPr lang="en-US" sz="2400" b="0" dirty="0"/>
                    </a:p>
                    <a:p>
                      <a:pPr>
                        <a:spcBef>
                          <a:spcPts val="1200"/>
                        </a:spcBef>
                      </a:pPr>
                      <a:r>
                        <a:rPr lang="en-US" sz="2400" b="0" dirty="0"/>
                        <a:t>LAB</a:t>
                      </a:r>
                    </a:p>
                  </a:txBody>
                  <a:tcPr/>
                </a:tc>
                <a:tc>
                  <a:txBody>
                    <a:bodyPr/>
                    <a:lstStyle/>
                    <a:p>
                      <a:endParaRPr lang="en-US" dirty="0"/>
                    </a:p>
                    <a:p>
                      <a:pPr>
                        <a:spcBef>
                          <a:spcPts val="1200"/>
                        </a:spcBef>
                      </a:pPr>
                      <a:r>
                        <a:rPr lang="en-US" sz="2400" b="0" baseline="0" dirty="0"/>
                        <a:t>Discussion: Dynamic Programming</a:t>
                      </a:r>
                    </a:p>
                    <a:p>
                      <a:pPr>
                        <a:spcBef>
                          <a:spcPts val="1200"/>
                        </a:spcBef>
                      </a:pPr>
                      <a:r>
                        <a:rPr lang="en-US" sz="2400" b="0" baseline="0" dirty="0"/>
                        <a:t>Question 12.4</a:t>
                      </a:r>
                    </a:p>
                    <a:p>
                      <a:pPr>
                        <a:spcBef>
                          <a:spcPts val="1200"/>
                        </a:spcBef>
                      </a:pPr>
                      <a:endParaRPr lang="en-US" sz="2400" b="0" baseline="0" dirty="0"/>
                    </a:p>
                    <a:p>
                      <a:pPr>
                        <a:spcBef>
                          <a:spcPts val="1200"/>
                        </a:spcBef>
                      </a:pPr>
                      <a:r>
                        <a:rPr lang="en-US" sz="2400" b="0" baseline="0" dirty="0" err="1"/>
                        <a:t>Warshall’s</a:t>
                      </a:r>
                      <a:r>
                        <a:rPr lang="en-US" sz="2400" b="0" baseline="0" dirty="0"/>
                        <a:t> Algorithm: Questions 12.1 &amp; 12.2</a:t>
                      </a:r>
                    </a:p>
                    <a:p>
                      <a:pPr>
                        <a:spcBef>
                          <a:spcPts val="1200"/>
                        </a:spcBef>
                      </a:pPr>
                      <a:r>
                        <a:rPr lang="en-US" sz="2400" b="0" baseline="0" dirty="0"/>
                        <a:t>Floyd’s Algorithm: Question 12.3</a:t>
                      </a:r>
                    </a:p>
                    <a:p>
                      <a:pPr>
                        <a:spcBef>
                          <a:spcPts val="1200"/>
                        </a:spcBef>
                      </a:pPr>
                      <a:endParaRPr lang="en-US" sz="2400" b="0" baseline="0" dirty="0"/>
                    </a:p>
                    <a:p>
                      <a:pPr>
                        <a:spcBef>
                          <a:spcPts val="1200"/>
                        </a:spcBef>
                      </a:pPr>
                      <a:r>
                        <a:rPr lang="en-US" sz="2400" b="0" baseline="0" dirty="0"/>
                        <a:t>Q12.5: Revision: quicksort &amp; top-down </a:t>
                      </a:r>
                      <a:r>
                        <a:rPr lang="en-US" sz="2400" b="0" baseline="0" dirty="0" err="1"/>
                        <a:t>mergesort</a:t>
                      </a:r>
                      <a:endParaRPr lang="en-US" sz="2400" b="0" baseline="0" dirty="0"/>
                    </a:p>
                    <a:p>
                      <a:pPr>
                        <a:spcBef>
                          <a:spcPts val="1200"/>
                        </a:spcBef>
                      </a:pPr>
                      <a:endParaRPr lang="en-US" sz="2400" b="0" baseline="0" dirty="0"/>
                    </a:p>
                    <a:p>
                      <a:pPr>
                        <a:spcBef>
                          <a:spcPts val="1200"/>
                        </a:spcBef>
                      </a:pPr>
                      <a:r>
                        <a:rPr lang="en-US" sz="2400" b="0" baseline="0" dirty="0"/>
                        <a:t>A2: questions on pseudocode format</a:t>
                      </a:r>
                    </a:p>
                    <a:p>
                      <a:pPr>
                        <a:spcBef>
                          <a:spcPts val="1200"/>
                        </a:spcBef>
                      </a:pPr>
                      <a:r>
                        <a:rPr lang="en-US" sz="2400" b="0" baseline="0" dirty="0"/>
                        <a:t>baked bean bundles (implementation)</a:t>
                      </a: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W=8</a:t>
            </a:r>
          </a:p>
        </p:txBody>
      </p:sp>
      <p:graphicFrame>
        <p:nvGraphicFramePr>
          <p:cNvPr id="7" name="Table 6"/>
          <p:cNvGraphicFramePr>
            <a:graphicFrameLocks noGrp="1"/>
          </p:cNvGraphicFramePr>
          <p:nvPr/>
        </p:nvGraphicFramePr>
        <p:xfrm>
          <a:off x="457202" y="5116394"/>
          <a:ext cx="8229595" cy="914400"/>
        </p:xfrm>
        <a:graphic>
          <a:graphicData uri="http://schemas.openxmlformats.org/drawingml/2006/table">
            <a:tbl>
              <a:tblPr>
                <a:tableStyleId>{912C8C85-51F0-491E-9774-3900AFEF0FD7}</a:tableStyleId>
              </a:tblPr>
              <a:tblGrid>
                <a:gridCol w="748145">
                  <a:extLst>
                    <a:ext uri="{9D8B030D-6E8A-4147-A177-3AD203B41FA5}">
                      <a16:colId xmlns:a16="http://schemas.microsoft.com/office/drawing/2014/main" val="20000"/>
                    </a:ext>
                  </a:extLst>
                </a:gridCol>
                <a:gridCol w="748145">
                  <a:extLst>
                    <a:ext uri="{9D8B030D-6E8A-4147-A177-3AD203B41FA5}">
                      <a16:colId xmlns:a16="http://schemas.microsoft.com/office/drawing/2014/main" val="20001"/>
                    </a:ext>
                  </a:extLst>
                </a:gridCol>
                <a:gridCol w="748145">
                  <a:extLst>
                    <a:ext uri="{9D8B030D-6E8A-4147-A177-3AD203B41FA5}">
                      <a16:colId xmlns:a16="http://schemas.microsoft.com/office/drawing/2014/main" val="20002"/>
                    </a:ext>
                  </a:extLst>
                </a:gridCol>
                <a:gridCol w="748145">
                  <a:extLst>
                    <a:ext uri="{9D8B030D-6E8A-4147-A177-3AD203B41FA5}">
                      <a16:colId xmlns:a16="http://schemas.microsoft.com/office/drawing/2014/main" val="20003"/>
                    </a:ext>
                  </a:extLst>
                </a:gridCol>
                <a:gridCol w="748145">
                  <a:extLst>
                    <a:ext uri="{9D8B030D-6E8A-4147-A177-3AD203B41FA5}">
                      <a16:colId xmlns:a16="http://schemas.microsoft.com/office/drawing/2014/main" val="20004"/>
                    </a:ext>
                  </a:extLst>
                </a:gridCol>
                <a:gridCol w="748145">
                  <a:extLst>
                    <a:ext uri="{9D8B030D-6E8A-4147-A177-3AD203B41FA5}">
                      <a16:colId xmlns:a16="http://schemas.microsoft.com/office/drawing/2014/main" val="20005"/>
                    </a:ext>
                  </a:extLst>
                </a:gridCol>
                <a:gridCol w="748145">
                  <a:extLst>
                    <a:ext uri="{9D8B030D-6E8A-4147-A177-3AD203B41FA5}">
                      <a16:colId xmlns:a16="http://schemas.microsoft.com/office/drawing/2014/main" val="20006"/>
                    </a:ext>
                  </a:extLst>
                </a:gridCol>
                <a:gridCol w="748145">
                  <a:extLst>
                    <a:ext uri="{9D8B030D-6E8A-4147-A177-3AD203B41FA5}">
                      <a16:colId xmlns:a16="http://schemas.microsoft.com/office/drawing/2014/main" val="20007"/>
                    </a:ext>
                  </a:extLst>
                </a:gridCol>
                <a:gridCol w="748145">
                  <a:extLst>
                    <a:ext uri="{9D8B030D-6E8A-4147-A177-3AD203B41FA5}">
                      <a16:colId xmlns:a16="http://schemas.microsoft.com/office/drawing/2014/main" val="20008"/>
                    </a:ext>
                  </a:extLst>
                </a:gridCol>
                <a:gridCol w="748145">
                  <a:extLst>
                    <a:ext uri="{9D8B030D-6E8A-4147-A177-3AD203B41FA5}">
                      <a16:colId xmlns:a16="http://schemas.microsoft.com/office/drawing/2014/main" val="20009"/>
                    </a:ext>
                  </a:extLst>
                </a:gridCol>
                <a:gridCol w="748145">
                  <a:extLst>
                    <a:ext uri="{9D8B030D-6E8A-4147-A177-3AD203B41FA5}">
                      <a16:colId xmlns:a16="http://schemas.microsoft.com/office/drawing/2014/main" val="20010"/>
                    </a:ext>
                  </a:extLst>
                </a:gridCol>
              </a:tblGrid>
              <a:tr h="0">
                <a:tc>
                  <a:txBody>
                    <a:bodyPr/>
                    <a:lstStyle/>
                    <a:p>
                      <a:pPr algn="ctr"/>
                      <a:r>
                        <a:rPr lang="en-US" sz="2000" i="1" dirty="0" err="1"/>
                        <a:t>w</a:t>
                      </a:r>
                      <a:r>
                        <a:rPr lang="en-US" sz="20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0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28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Content Placeholder 2"/>
          <p:cNvSpPr txBox="1">
            <a:spLocks/>
          </p:cNvSpPr>
          <p:nvPr/>
        </p:nvSpPr>
        <p:spPr>
          <a:xfrm>
            <a:off x="3707269" y="2267179"/>
            <a:ext cx="4655754" cy="2239857"/>
          </a:xfrm>
          <a:prstGeom prst="rect">
            <a:avLst/>
          </a:prstGeom>
        </p:spPr>
        <p:txBody>
          <a:bodyPr vert="horz">
            <a:noAutofit/>
          </a:bodyPr>
          <a:lstStyle/>
          <a:p>
            <a:pPr marL="274320" lvl="0" indent="-274320" defTabSz="914400" fontAlgn="auto">
              <a:spcBef>
                <a:spcPts val="600"/>
              </a:spcBef>
              <a:spcAft>
                <a:spcPts val="0"/>
              </a:spcAft>
              <a:buClr>
                <a:schemeClr val="accent1"/>
              </a:buClr>
              <a:buSzPct val="76000"/>
              <a:defRPr/>
            </a:pPr>
            <a:r>
              <a:rPr lang="en-US" sz="2700" i="1" dirty="0">
                <a:cs typeface="Arial"/>
              </a:rPr>
              <a:t>V</a:t>
            </a:r>
            <a:r>
              <a:rPr lang="en-US" sz="2700" dirty="0">
                <a:cs typeface="Arial"/>
              </a:rPr>
              <a:t>(</a:t>
            </a:r>
            <a:r>
              <a:rPr lang="en-US" sz="2700" i="1" dirty="0">
                <a:cs typeface="Arial"/>
              </a:rPr>
              <a:t>w</a:t>
            </a:r>
            <a:r>
              <a:rPr lang="en-US" sz="2700" dirty="0">
                <a:cs typeface="Arial"/>
              </a:rPr>
              <a:t>) = max</a:t>
            </a:r>
            <a:r>
              <a:rPr lang="en-US" sz="2700" i="1" baseline="-25000" dirty="0">
                <a:cs typeface="Arial"/>
              </a:rPr>
              <a:t>i</a:t>
            </a:r>
            <a:r>
              <a:rPr lang="en-US" sz="2700" dirty="0">
                <a:cs typeface="Arial"/>
              </a:rPr>
              <a:t>{ </a:t>
            </a:r>
            <a:r>
              <a:rPr lang="en-US" sz="2700" i="1" dirty="0">
                <a:cs typeface="Arial"/>
              </a:rPr>
              <a:t>P[</a:t>
            </a:r>
            <a:r>
              <a:rPr lang="en-US" sz="2700" i="1" dirty="0" err="1">
                <a:cs typeface="Arial"/>
              </a:rPr>
              <a:t>i</a:t>
            </a:r>
            <a:r>
              <a:rPr lang="en-US" sz="2700" i="1" dirty="0">
                <a:cs typeface="Arial"/>
              </a:rPr>
              <a:t>] +</a:t>
            </a:r>
            <a:r>
              <a:rPr lang="en-US" sz="2700" dirty="0">
                <a:cs typeface="Arial"/>
              </a:rPr>
              <a:t> </a:t>
            </a:r>
            <a:r>
              <a:rPr lang="en-US" sz="2700" i="1" dirty="0">
                <a:cs typeface="Arial"/>
              </a:rPr>
              <a:t>V</a:t>
            </a:r>
            <a:r>
              <a:rPr lang="en-US" sz="2700" dirty="0">
                <a:cs typeface="Arial"/>
              </a:rPr>
              <a:t>(</a:t>
            </a:r>
            <a:r>
              <a:rPr lang="en-US" sz="2700" i="1" dirty="0">
                <a:cs typeface="Arial"/>
              </a:rPr>
              <a:t>w </a:t>
            </a:r>
            <a:r>
              <a:rPr lang="en-US" sz="2700" dirty="0">
                <a:cs typeface="Arial"/>
              </a:rPr>
              <a:t>- </a:t>
            </a:r>
            <a:r>
              <a:rPr lang="en-US" sz="2700" i="1" dirty="0" err="1">
                <a:cs typeface="Arial"/>
              </a:rPr>
              <a:t>i</a:t>
            </a:r>
            <a:r>
              <a:rPr lang="en-US" sz="2700" dirty="0">
                <a:cs typeface="Arial"/>
              </a:rPr>
              <a:t>)  }</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700" i="1" dirty="0">
                <a:cs typeface="Arial"/>
              </a:rPr>
              <a:t>V</a:t>
            </a:r>
            <a:r>
              <a:rPr lang="en-US" sz="2700" dirty="0">
                <a:cs typeface="Arial"/>
              </a:rPr>
              <a:t>(0)  = 0</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lang="en-US" sz="2700" dirty="0">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700" i="1" dirty="0">
                <a:solidFill>
                  <a:srgbClr val="FF6600"/>
                </a:solidFill>
                <a:cs typeface="Arial"/>
              </a:rPr>
              <a:t>V</a:t>
            </a:r>
            <a:r>
              <a:rPr lang="en-US" sz="2700" dirty="0">
                <a:solidFill>
                  <a:srgbClr val="FF6600"/>
                </a:solidFill>
                <a:cs typeface="Arial"/>
              </a:rPr>
              <a:t>(1) = max{1 + V(0)}</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p:txBody>
      </p:sp>
      <p:cxnSp>
        <p:nvCxnSpPr>
          <p:cNvPr id="11" name="Straight Arrow Connector 10"/>
          <p:cNvCxnSpPr>
            <a:cxnSpLocks/>
          </p:cNvCxnSpPr>
          <p:nvPr/>
        </p:nvCxnSpPr>
        <p:spPr>
          <a:xfrm flipH="1">
            <a:off x="1835696" y="3717034"/>
            <a:ext cx="1879760" cy="1479826"/>
          </a:xfrm>
          <a:prstGeom prst="straightConnector1">
            <a:avLst/>
          </a:prstGeom>
          <a:ln w="381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 name="Table 4">
            <a:extLst>
              <a:ext uri="{FF2B5EF4-FFF2-40B4-BE49-F238E27FC236}">
                <a16:creationId xmlns:a16="http://schemas.microsoft.com/office/drawing/2014/main" id="{E537E2DD-74C8-7742-8517-A1B6D8391076}"/>
              </a:ext>
            </a:extLst>
          </p:cNvPr>
          <p:cNvGraphicFramePr>
            <a:graphicFrameLocks noGrp="1"/>
          </p:cNvGraphicFramePr>
          <p:nvPr>
            <p:extLst>
              <p:ext uri="{D42A27DB-BD31-4B8C-83A1-F6EECF244321}">
                <p14:modId xmlns:p14="http://schemas.microsoft.com/office/powerpoint/2010/main" val="2490896940"/>
              </p:ext>
            </p:extLst>
          </p:nvPr>
        </p:nvGraphicFramePr>
        <p:xfrm>
          <a:off x="611560" y="988516"/>
          <a:ext cx="7601350" cy="1112520"/>
        </p:xfrm>
        <a:graphic>
          <a:graphicData uri="http://schemas.openxmlformats.org/drawingml/2006/table">
            <a:tbl>
              <a:tblPr firstRow="1" bandRow="1">
                <a:tableStyleId>{69CF1AB2-1976-4502-BF36-3FF5EA218861}</a:tableStyleId>
              </a:tblPr>
              <a:tblGrid>
                <a:gridCol w="1196774">
                  <a:extLst>
                    <a:ext uri="{9D8B030D-6E8A-4147-A177-3AD203B41FA5}">
                      <a16:colId xmlns:a16="http://schemas.microsoft.com/office/drawing/2014/main" val="2796202364"/>
                    </a:ext>
                  </a:extLst>
                </a:gridCol>
                <a:gridCol w="640802">
                  <a:extLst>
                    <a:ext uri="{9D8B030D-6E8A-4147-A177-3AD203B41FA5}">
                      <a16:colId xmlns:a16="http://schemas.microsoft.com/office/drawing/2014/main" val="2221936677"/>
                    </a:ext>
                  </a:extLst>
                </a:gridCol>
                <a:gridCol w="712829">
                  <a:extLst>
                    <a:ext uri="{9D8B030D-6E8A-4147-A177-3AD203B41FA5}">
                      <a16:colId xmlns:a16="http://schemas.microsoft.com/office/drawing/2014/main" val="1527775230"/>
                    </a:ext>
                  </a:extLst>
                </a:gridCol>
                <a:gridCol w="648026">
                  <a:extLst>
                    <a:ext uri="{9D8B030D-6E8A-4147-A177-3AD203B41FA5}">
                      <a16:colId xmlns:a16="http://schemas.microsoft.com/office/drawing/2014/main" val="3404678706"/>
                    </a:ext>
                  </a:extLst>
                </a:gridCol>
                <a:gridCol w="602244">
                  <a:extLst>
                    <a:ext uri="{9D8B030D-6E8A-4147-A177-3AD203B41FA5}">
                      <a16:colId xmlns:a16="http://schemas.microsoft.com/office/drawing/2014/main" val="1991387256"/>
                    </a:ext>
                  </a:extLst>
                </a:gridCol>
                <a:gridCol w="760135">
                  <a:extLst>
                    <a:ext uri="{9D8B030D-6E8A-4147-A177-3AD203B41FA5}">
                      <a16:colId xmlns:a16="http://schemas.microsoft.com/office/drawing/2014/main" val="2744196180"/>
                    </a:ext>
                  </a:extLst>
                </a:gridCol>
                <a:gridCol w="760135">
                  <a:extLst>
                    <a:ext uri="{9D8B030D-6E8A-4147-A177-3AD203B41FA5}">
                      <a16:colId xmlns:a16="http://schemas.microsoft.com/office/drawing/2014/main" val="4186553501"/>
                    </a:ext>
                  </a:extLst>
                </a:gridCol>
                <a:gridCol w="760135">
                  <a:extLst>
                    <a:ext uri="{9D8B030D-6E8A-4147-A177-3AD203B41FA5}">
                      <a16:colId xmlns:a16="http://schemas.microsoft.com/office/drawing/2014/main" val="1085071257"/>
                    </a:ext>
                  </a:extLst>
                </a:gridCol>
                <a:gridCol w="760135">
                  <a:extLst>
                    <a:ext uri="{9D8B030D-6E8A-4147-A177-3AD203B41FA5}">
                      <a16:colId xmlns:a16="http://schemas.microsoft.com/office/drawing/2014/main" val="3469125694"/>
                    </a:ext>
                  </a:extLst>
                </a:gridCol>
                <a:gridCol w="760135">
                  <a:extLst>
                    <a:ext uri="{9D8B030D-6E8A-4147-A177-3AD203B41FA5}">
                      <a16:colId xmlns:a16="http://schemas.microsoft.com/office/drawing/2014/main" val="3971799115"/>
                    </a:ext>
                  </a:extLst>
                </a:gridCol>
              </a:tblGrid>
              <a:tr h="370840">
                <a:tc>
                  <a:txBody>
                    <a:bodyPr/>
                    <a:lstStyle/>
                    <a:p>
                      <a:r>
                        <a:rPr lang="en-US" dirty="0"/>
                        <a:t>i</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3505392165"/>
                  </a:ext>
                </a:extLst>
              </a:tr>
              <a:tr h="370840">
                <a:tc>
                  <a:txBody>
                    <a:bodyPr/>
                    <a:lstStyle/>
                    <a:p>
                      <a:r>
                        <a:rPr lang="en-US" dirty="0"/>
                        <a:t>size </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821749310"/>
                  </a:ext>
                </a:extLst>
              </a:tr>
              <a:tr h="370840">
                <a:tc>
                  <a:txBody>
                    <a:bodyPr/>
                    <a:lstStyle/>
                    <a:p>
                      <a:r>
                        <a:rPr lang="en-US" dirty="0"/>
                        <a:t>price P[</a:t>
                      </a:r>
                      <a:r>
                        <a:rPr lang="en-US" dirty="0" err="1"/>
                        <a:t>i</a:t>
                      </a:r>
                      <a:r>
                        <a:rPr lang="en-US" dirty="0"/>
                        <a:t>]</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$17</a:t>
                      </a:r>
                    </a:p>
                  </a:txBody>
                  <a:tcPr/>
                </a:tc>
                <a:tc>
                  <a:txBody>
                    <a:bodyPr/>
                    <a:lstStyle/>
                    <a:p>
                      <a:pPr algn="ctr"/>
                      <a:r>
                        <a:rPr lang="en-US" dirty="0"/>
                        <a:t>$17</a:t>
                      </a:r>
                    </a:p>
                  </a:txBody>
                  <a:tcPr/>
                </a:tc>
                <a:tc>
                  <a:txBody>
                    <a:bodyPr/>
                    <a:lstStyle/>
                    <a:p>
                      <a:pPr algn="ctr"/>
                      <a:r>
                        <a:rPr lang="en-US" dirty="0"/>
                        <a:t>$20</a:t>
                      </a:r>
                    </a:p>
                  </a:txBody>
                  <a:tcPr/>
                </a:tc>
                <a:extLst>
                  <a:ext uri="{0D108BD9-81ED-4DB2-BD59-A6C34878D82A}">
                    <a16:rowId xmlns:a16="http://schemas.microsoft.com/office/drawing/2014/main" val="2469406051"/>
                  </a:ext>
                </a:extLst>
              </a:tr>
            </a:tbl>
          </a:graphicData>
        </a:graphic>
      </p:graphicFrame>
    </p:spTree>
    <p:extLst>
      <p:ext uri="{BB962C8B-B14F-4D97-AF65-F5344CB8AC3E}">
        <p14:creationId xmlns:p14="http://schemas.microsoft.com/office/powerpoint/2010/main" val="1607143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a:t>W=8</a:t>
            </a:r>
            <a:endParaRPr lang="en-US" dirty="0"/>
          </a:p>
        </p:txBody>
      </p:sp>
      <p:graphicFrame>
        <p:nvGraphicFramePr>
          <p:cNvPr id="7" name="Table 6"/>
          <p:cNvGraphicFramePr>
            <a:graphicFrameLocks noGrp="1"/>
          </p:cNvGraphicFramePr>
          <p:nvPr/>
        </p:nvGraphicFramePr>
        <p:xfrm>
          <a:off x="457202" y="5116394"/>
          <a:ext cx="8229595" cy="914400"/>
        </p:xfrm>
        <a:graphic>
          <a:graphicData uri="http://schemas.openxmlformats.org/drawingml/2006/table">
            <a:tbl>
              <a:tblPr>
                <a:tableStyleId>{912C8C85-51F0-491E-9774-3900AFEF0FD7}</a:tableStyleId>
              </a:tblPr>
              <a:tblGrid>
                <a:gridCol w="748145">
                  <a:extLst>
                    <a:ext uri="{9D8B030D-6E8A-4147-A177-3AD203B41FA5}">
                      <a16:colId xmlns:a16="http://schemas.microsoft.com/office/drawing/2014/main" val="20000"/>
                    </a:ext>
                  </a:extLst>
                </a:gridCol>
                <a:gridCol w="748145">
                  <a:extLst>
                    <a:ext uri="{9D8B030D-6E8A-4147-A177-3AD203B41FA5}">
                      <a16:colId xmlns:a16="http://schemas.microsoft.com/office/drawing/2014/main" val="20001"/>
                    </a:ext>
                  </a:extLst>
                </a:gridCol>
                <a:gridCol w="748145">
                  <a:extLst>
                    <a:ext uri="{9D8B030D-6E8A-4147-A177-3AD203B41FA5}">
                      <a16:colId xmlns:a16="http://schemas.microsoft.com/office/drawing/2014/main" val="20002"/>
                    </a:ext>
                  </a:extLst>
                </a:gridCol>
                <a:gridCol w="748145">
                  <a:extLst>
                    <a:ext uri="{9D8B030D-6E8A-4147-A177-3AD203B41FA5}">
                      <a16:colId xmlns:a16="http://schemas.microsoft.com/office/drawing/2014/main" val="20003"/>
                    </a:ext>
                  </a:extLst>
                </a:gridCol>
                <a:gridCol w="748145">
                  <a:extLst>
                    <a:ext uri="{9D8B030D-6E8A-4147-A177-3AD203B41FA5}">
                      <a16:colId xmlns:a16="http://schemas.microsoft.com/office/drawing/2014/main" val="20004"/>
                    </a:ext>
                  </a:extLst>
                </a:gridCol>
                <a:gridCol w="748145">
                  <a:extLst>
                    <a:ext uri="{9D8B030D-6E8A-4147-A177-3AD203B41FA5}">
                      <a16:colId xmlns:a16="http://schemas.microsoft.com/office/drawing/2014/main" val="20005"/>
                    </a:ext>
                  </a:extLst>
                </a:gridCol>
                <a:gridCol w="748145">
                  <a:extLst>
                    <a:ext uri="{9D8B030D-6E8A-4147-A177-3AD203B41FA5}">
                      <a16:colId xmlns:a16="http://schemas.microsoft.com/office/drawing/2014/main" val="20006"/>
                    </a:ext>
                  </a:extLst>
                </a:gridCol>
                <a:gridCol w="748145">
                  <a:extLst>
                    <a:ext uri="{9D8B030D-6E8A-4147-A177-3AD203B41FA5}">
                      <a16:colId xmlns:a16="http://schemas.microsoft.com/office/drawing/2014/main" val="20007"/>
                    </a:ext>
                  </a:extLst>
                </a:gridCol>
                <a:gridCol w="748145">
                  <a:extLst>
                    <a:ext uri="{9D8B030D-6E8A-4147-A177-3AD203B41FA5}">
                      <a16:colId xmlns:a16="http://schemas.microsoft.com/office/drawing/2014/main" val="20008"/>
                    </a:ext>
                  </a:extLst>
                </a:gridCol>
                <a:gridCol w="748145">
                  <a:extLst>
                    <a:ext uri="{9D8B030D-6E8A-4147-A177-3AD203B41FA5}">
                      <a16:colId xmlns:a16="http://schemas.microsoft.com/office/drawing/2014/main" val="20009"/>
                    </a:ext>
                  </a:extLst>
                </a:gridCol>
                <a:gridCol w="748145">
                  <a:extLst>
                    <a:ext uri="{9D8B030D-6E8A-4147-A177-3AD203B41FA5}">
                      <a16:colId xmlns:a16="http://schemas.microsoft.com/office/drawing/2014/main" val="20010"/>
                    </a:ext>
                  </a:extLst>
                </a:gridCol>
              </a:tblGrid>
              <a:tr h="0">
                <a:tc>
                  <a:txBody>
                    <a:bodyPr/>
                    <a:lstStyle/>
                    <a:p>
                      <a:pPr algn="ctr"/>
                      <a:r>
                        <a:rPr lang="en-US" sz="2000" i="1" dirty="0" err="1"/>
                        <a:t>w</a:t>
                      </a:r>
                      <a:r>
                        <a:rPr lang="en-US" sz="20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0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28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Content Placeholder 2"/>
          <p:cNvSpPr txBox="1">
            <a:spLocks/>
          </p:cNvSpPr>
          <p:nvPr/>
        </p:nvSpPr>
        <p:spPr>
          <a:xfrm>
            <a:off x="3707269" y="2267179"/>
            <a:ext cx="4979528" cy="2239857"/>
          </a:xfrm>
          <a:prstGeom prst="rect">
            <a:avLst/>
          </a:prstGeom>
        </p:spPr>
        <p:txBody>
          <a:bodyPr vert="horz">
            <a:noAutofit/>
          </a:bodyPr>
          <a:lstStyle/>
          <a:p>
            <a:pPr marL="274320" lvl="0" indent="-274320" defTabSz="914400" fontAlgn="auto">
              <a:spcBef>
                <a:spcPts val="600"/>
              </a:spcBef>
              <a:spcAft>
                <a:spcPts val="0"/>
              </a:spcAft>
              <a:buClr>
                <a:schemeClr val="accent1"/>
              </a:buClr>
              <a:buSzPct val="76000"/>
              <a:defRPr/>
            </a:pPr>
            <a:r>
              <a:rPr lang="en-US" sz="2700" i="1" dirty="0">
                <a:cs typeface="Arial"/>
              </a:rPr>
              <a:t>V</a:t>
            </a:r>
            <a:r>
              <a:rPr lang="en-US" sz="2700" dirty="0">
                <a:cs typeface="Arial"/>
              </a:rPr>
              <a:t>(</a:t>
            </a:r>
            <a:r>
              <a:rPr lang="en-US" sz="2700" i="1" dirty="0">
                <a:cs typeface="Arial"/>
              </a:rPr>
              <a:t>w</a:t>
            </a:r>
            <a:r>
              <a:rPr lang="en-US" sz="2700" dirty="0">
                <a:cs typeface="Arial"/>
              </a:rPr>
              <a:t>) = max</a:t>
            </a:r>
            <a:r>
              <a:rPr lang="en-US" sz="2700" i="1" baseline="-25000" dirty="0">
                <a:cs typeface="Arial"/>
              </a:rPr>
              <a:t>i</a:t>
            </a:r>
            <a:r>
              <a:rPr lang="en-US" sz="2700" dirty="0">
                <a:cs typeface="Arial"/>
              </a:rPr>
              <a:t>{ </a:t>
            </a:r>
            <a:r>
              <a:rPr lang="en-US" sz="2700" i="1" dirty="0">
                <a:cs typeface="Arial"/>
              </a:rPr>
              <a:t>P[</a:t>
            </a:r>
            <a:r>
              <a:rPr lang="en-US" sz="2700" i="1" dirty="0" err="1">
                <a:cs typeface="Arial"/>
              </a:rPr>
              <a:t>i</a:t>
            </a:r>
            <a:r>
              <a:rPr lang="en-US" sz="2700" i="1" dirty="0">
                <a:cs typeface="Arial"/>
              </a:rPr>
              <a:t>] +</a:t>
            </a:r>
            <a:r>
              <a:rPr lang="en-US" sz="2700" dirty="0">
                <a:cs typeface="Arial"/>
              </a:rPr>
              <a:t> </a:t>
            </a:r>
            <a:r>
              <a:rPr lang="en-US" sz="2700" i="1" dirty="0">
                <a:cs typeface="Arial"/>
              </a:rPr>
              <a:t>V</a:t>
            </a:r>
            <a:r>
              <a:rPr lang="en-US" sz="2700" dirty="0">
                <a:cs typeface="Arial"/>
              </a:rPr>
              <a:t>(</a:t>
            </a:r>
            <a:r>
              <a:rPr lang="en-US" sz="2700" i="1" dirty="0">
                <a:cs typeface="Arial"/>
              </a:rPr>
              <a:t>w </a:t>
            </a:r>
            <a:r>
              <a:rPr lang="en-US" sz="2700" dirty="0">
                <a:cs typeface="Arial"/>
              </a:rPr>
              <a:t>- </a:t>
            </a:r>
            <a:r>
              <a:rPr lang="en-US" sz="2700" i="1" dirty="0" err="1">
                <a:cs typeface="Arial"/>
              </a:rPr>
              <a:t>i</a:t>
            </a:r>
            <a:r>
              <a:rPr lang="en-US" sz="2700" dirty="0">
                <a:cs typeface="Arial"/>
              </a:rPr>
              <a:t>)  }</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700" i="1" dirty="0">
                <a:cs typeface="Arial"/>
              </a:rPr>
              <a:t>V</a:t>
            </a:r>
            <a:r>
              <a:rPr lang="en-US" sz="2700" dirty="0">
                <a:cs typeface="Arial"/>
              </a:rPr>
              <a:t>(0)  = 0</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lang="en-US" sz="2700" dirty="0">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700" i="1" dirty="0">
                <a:solidFill>
                  <a:srgbClr val="FF6600"/>
                </a:solidFill>
                <a:cs typeface="Arial"/>
              </a:rPr>
              <a:t>V</a:t>
            </a:r>
            <a:r>
              <a:rPr lang="en-US" sz="2700" dirty="0">
                <a:solidFill>
                  <a:srgbClr val="FF6600"/>
                </a:solidFill>
                <a:cs typeface="Arial"/>
              </a:rPr>
              <a:t>(2) = max{5+</a:t>
            </a:r>
            <a:r>
              <a:rPr lang="en-US" sz="2700" i="1" dirty="0">
                <a:solidFill>
                  <a:srgbClr val="FF6600"/>
                </a:solidFill>
                <a:cs typeface="Arial"/>
              </a:rPr>
              <a:t>V</a:t>
            </a:r>
            <a:r>
              <a:rPr lang="en-US" sz="2700" dirty="0">
                <a:solidFill>
                  <a:srgbClr val="FF6600"/>
                </a:solidFill>
                <a:cs typeface="Arial"/>
              </a:rPr>
              <a:t>(0), 1+V(1)}</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700" dirty="0">
                <a:solidFill>
                  <a:srgbClr val="FF6600"/>
                </a:solidFill>
                <a:cs typeface="Arial"/>
              </a:rPr>
              <a:t> </a:t>
            </a:r>
            <a:r>
              <a:rPr lang="en-US" sz="2700" dirty="0">
                <a:solidFill>
                  <a:srgbClr val="C00000"/>
                </a:solidFill>
                <a:cs typeface="Arial"/>
              </a:rPr>
              <a:t>-justify the correctness of V(2)!</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p:txBody>
      </p:sp>
      <p:cxnSp>
        <p:nvCxnSpPr>
          <p:cNvPr id="11" name="Straight Arrow Connector 10"/>
          <p:cNvCxnSpPr>
            <a:cxnSpLocks/>
          </p:cNvCxnSpPr>
          <p:nvPr/>
        </p:nvCxnSpPr>
        <p:spPr>
          <a:xfrm flipH="1">
            <a:off x="2411760" y="4221088"/>
            <a:ext cx="1368152" cy="1506779"/>
          </a:xfrm>
          <a:prstGeom prst="straightConnector1">
            <a:avLst/>
          </a:prstGeom>
          <a:ln w="381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 name="Table 4">
            <a:extLst>
              <a:ext uri="{FF2B5EF4-FFF2-40B4-BE49-F238E27FC236}">
                <a16:creationId xmlns:a16="http://schemas.microsoft.com/office/drawing/2014/main" id="{E537E2DD-74C8-7742-8517-A1B6D8391076}"/>
              </a:ext>
            </a:extLst>
          </p:cNvPr>
          <p:cNvGraphicFramePr>
            <a:graphicFrameLocks noGrp="1"/>
          </p:cNvGraphicFramePr>
          <p:nvPr>
            <p:extLst>
              <p:ext uri="{D42A27DB-BD31-4B8C-83A1-F6EECF244321}">
                <p14:modId xmlns:p14="http://schemas.microsoft.com/office/powerpoint/2010/main" val="2276115444"/>
              </p:ext>
            </p:extLst>
          </p:nvPr>
        </p:nvGraphicFramePr>
        <p:xfrm>
          <a:off x="611560" y="988516"/>
          <a:ext cx="7601350" cy="1112520"/>
        </p:xfrm>
        <a:graphic>
          <a:graphicData uri="http://schemas.openxmlformats.org/drawingml/2006/table">
            <a:tbl>
              <a:tblPr firstRow="1" bandRow="1">
                <a:tableStyleId>{69CF1AB2-1976-4502-BF36-3FF5EA218861}</a:tableStyleId>
              </a:tblPr>
              <a:tblGrid>
                <a:gridCol w="1196774">
                  <a:extLst>
                    <a:ext uri="{9D8B030D-6E8A-4147-A177-3AD203B41FA5}">
                      <a16:colId xmlns:a16="http://schemas.microsoft.com/office/drawing/2014/main" val="2796202364"/>
                    </a:ext>
                  </a:extLst>
                </a:gridCol>
                <a:gridCol w="640802">
                  <a:extLst>
                    <a:ext uri="{9D8B030D-6E8A-4147-A177-3AD203B41FA5}">
                      <a16:colId xmlns:a16="http://schemas.microsoft.com/office/drawing/2014/main" val="2221936677"/>
                    </a:ext>
                  </a:extLst>
                </a:gridCol>
                <a:gridCol w="712829">
                  <a:extLst>
                    <a:ext uri="{9D8B030D-6E8A-4147-A177-3AD203B41FA5}">
                      <a16:colId xmlns:a16="http://schemas.microsoft.com/office/drawing/2014/main" val="1527775230"/>
                    </a:ext>
                  </a:extLst>
                </a:gridCol>
                <a:gridCol w="648026">
                  <a:extLst>
                    <a:ext uri="{9D8B030D-6E8A-4147-A177-3AD203B41FA5}">
                      <a16:colId xmlns:a16="http://schemas.microsoft.com/office/drawing/2014/main" val="3404678706"/>
                    </a:ext>
                  </a:extLst>
                </a:gridCol>
                <a:gridCol w="602244">
                  <a:extLst>
                    <a:ext uri="{9D8B030D-6E8A-4147-A177-3AD203B41FA5}">
                      <a16:colId xmlns:a16="http://schemas.microsoft.com/office/drawing/2014/main" val="1991387256"/>
                    </a:ext>
                  </a:extLst>
                </a:gridCol>
                <a:gridCol w="760135">
                  <a:extLst>
                    <a:ext uri="{9D8B030D-6E8A-4147-A177-3AD203B41FA5}">
                      <a16:colId xmlns:a16="http://schemas.microsoft.com/office/drawing/2014/main" val="2744196180"/>
                    </a:ext>
                  </a:extLst>
                </a:gridCol>
                <a:gridCol w="760135">
                  <a:extLst>
                    <a:ext uri="{9D8B030D-6E8A-4147-A177-3AD203B41FA5}">
                      <a16:colId xmlns:a16="http://schemas.microsoft.com/office/drawing/2014/main" val="4186553501"/>
                    </a:ext>
                  </a:extLst>
                </a:gridCol>
                <a:gridCol w="760135">
                  <a:extLst>
                    <a:ext uri="{9D8B030D-6E8A-4147-A177-3AD203B41FA5}">
                      <a16:colId xmlns:a16="http://schemas.microsoft.com/office/drawing/2014/main" val="1085071257"/>
                    </a:ext>
                  </a:extLst>
                </a:gridCol>
                <a:gridCol w="760135">
                  <a:extLst>
                    <a:ext uri="{9D8B030D-6E8A-4147-A177-3AD203B41FA5}">
                      <a16:colId xmlns:a16="http://schemas.microsoft.com/office/drawing/2014/main" val="3469125694"/>
                    </a:ext>
                  </a:extLst>
                </a:gridCol>
                <a:gridCol w="760135">
                  <a:extLst>
                    <a:ext uri="{9D8B030D-6E8A-4147-A177-3AD203B41FA5}">
                      <a16:colId xmlns:a16="http://schemas.microsoft.com/office/drawing/2014/main" val="3971799115"/>
                    </a:ext>
                  </a:extLst>
                </a:gridCol>
              </a:tblGrid>
              <a:tr h="370840">
                <a:tc>
                  <a:txBody>
                    <a:bodyPr/>
                    <a:lstStyle/>
                    <a:p>
                      <a:r>
                        <a:rPr lang="en-US" dirty="0"/>
                        <a:t>i</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3505392165"/>
                  </a:ext>
                </a:extLst>
              </a:tr>
              <a:tr h="370840">
                <a:tc>
                  <a:txBody>
                    <a:bodyPr/>
                    <a:lstStyle/>
                    <a:p>
                      <a:r>
                        <a:rPr lang="en-US" dirty="0"/>
                        <a:t>size </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821749310"/>
                  </a:ext>
                </a:extLst>
              </a:tr>
              <a:tr h="370840">
                <a:tc>
                  <a:txBody>
                    <a:bodyPr/>
                    <a:lstStyle/>
                    <a:p>
                      <a:r>
                        <a:rPr lang="en-US" dirty="0"/>
                        <a:t>price P[</a:t>
                      </a:r>
                      <a:r>
                        <a:rPr lang="en-US" dirty="0" err="1"/>
                        <a:t>i</a:t>
                      </a:r>
                      <a:r>
                        <a:rPr lang="en-US" dirty="0"/>
                        <a:t>]</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$17</a:t>
                      </a:r>
                    </a:p>
                  </a:txBody>
                  <a:tcPr/>
                </a:tc>
                <a:tc>
                  <a:txBody>
                    <a:bodyPr/>
                    <a:lstStyle/>
                    <a:p>
                      <a:pPr algn="ctr"/>
                      <a:r>
                        <a:rPr lang="en-US" dirty="0"/>
                        <a:t>$17</a:t>
                      </a:r>
                    </a:p>
                  </a:txBody>
                  <a:tcPr/>
                </a:tc>
                <a:tc>
                  <a:txBody>
                    <a:bodyPr/>
                    <a:lstStyle/>
                    <a:p>
                      <a:pPr algn="ctr"/>
                      <a:r>
                        <a:rPr lang="en-US" dirty="0"/>
                        <a:t>$20</a:t>
                      </a:r>
                    </a:p>
                  </a:txBody>
                  <a:tcPr/>
                </a:tc>
                <a:extLst>
                  <a:ext uri="{0D108BD9-81ED-4DB2-BD59-A6C34878D82A}">
                    <a16:rowId xmlns:a16="http://schemas.microsoft.com/office/drawing/2014/main" val="2469406051"/>
                  </a:ext>
                </a:extLst>
              </a:tr>
            </a:tbl>
          </a:graphicData>
        </a:graphic>
      </p:graphicFrame>
    </p:spTree>
    <p:extLst>
      <p:ext uri="{BB962C8B-B14F-4D97-AF65-F5344CB8AC3E}">
        <p14:creationId xmlns:p14="http://schemas.microsoft.com/office/powerpoint/2010/main" val="2845878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a:t>W=8</a:t>
            </a:r>
            <a:endParaRPr lang="en-US" dirty="0"/>
          </a:p>
        </p:txBody>
      </p:sp>
      <p:graphicFrame>
        <p:nvGraphicFramePr>
          <p:cNvPr id="7" name="Table 6"/>
          <p:cNvGraphicFramePr>
            <a:graphicFrameLocks noGrp="1"/>
          </p:cNvGraphicFramePr>
          <p:nvPr/>
        </p:nvGraphicFramePr>
        <p:xfrm>
          <a:off x="457202" y="5116394"/>
          <a:ext cx="8229595" cy="914400"/>
        </p:xfrm>
        <a:graphic>
          <a:graphicData uri="http://schemas.openxmlformats.org/drawingml/2006/table">
            <a:tbl>
              <a:tblPr>
                <a:tableStyleId>{912C8C85-51F0-491E-9774-3900AFEF0FD7}</a:tableStyleId>
              </a:tblPr>
              <a:tblGrid>
                <a:gridCol w="748145">
                  <a:extLst>
                    <a:ext uri="{9D8B030D-6E8A-4147-A177-3AD203B41FA5}">
                      <a16:colId xmlns:a16="http://schemas.microsoft.com/office/drawing/2014/main" val="20000"/>
                    </a:ext>
                  </a:extLst>
                </a:gridCol>
                <a:gridCol w="748145">
                  <a:extLst>
                    <a:ext uri="{9D8B030D-6E8A-4147-A177-3AD203B41FA5}">
                      <a16:colId xmlns:a16="http://schemas.microsoft.com/office/drawing/2014/main" val="20001"/>
                    </a:ext>
                  </a:extLst>
                </a:gridCol>
                <a:gridCol w="748145">
                  <a:extLst>
                    <a:ext uri="{9D8B030D-6E8A-4147-A177-3AD203B41FA5}">
                      <a16:colId xmlns:a16="http://schemas.microsoft.com/office/drawing/2014/main" val="20002"/>
                    </a:ext>
                  </a:extLst>
                </a:gridCol>
                <a:gridCol w="748145">
                  <a:extLst>
                    <a:ext uri="{9D8B030D-6E8A-4147-A177-3AD203B41FA5}">
                      <a16:colId xmlns:a16="http://schemas.microsoft.com/office/drawing/2014/main" val="20003"/>
                    </a:ext>
                  </a:extLst>
                </a:gridCol>
                <a:gridCol w="748145">
                  <a:extLst>
                    <a:ext uri="{9D8B030D-6E8A-4147-A177-3AD203B41FA5}">
                      <a16:colId xmlns:a16="http://schemas.microsoft.com/office/drawing/2014/main" val="20004"/>
                    </a:ext>
                  </a:extLst>
                </a:gridCol>
                <a:gridCol w="748145">
                  <a:extLst>
                    <a:ext uri="{9D8B030D-6E8A-4147-A177-3AD203B41FA5}">
                      <a16:colId xmlns:a16="http://schemas.microsoft.com/office/drawing/2014/main" val="20005"/>
                    </a:ext>
                  </a:extLst>
                </a:gridCol>
                <a:gridCol w="748145">
                  <a:extLst>
                    <a:ext uri="{9D8B030D-6E8A-4147-A177-3AD203B41FA5}">
                      <a16:colId xmlns:a16="http://schemas.microsoft.com/office/drawing/2014/main" val="20006"/>
                    </a:ext>
                  </a:extLst>
                </a:gridCol>
                <a:gridCol w="748145">
                  <a:extLst>
                    <a:ext uri="{9D8B030D-6E8A-4147-A177-3AD203B41FA5}">
                      <a16:colId xmlns:a16="http://schemas.microsoft.com/office/drawing/2014/main" val="20007"/>
                    </a:ext>
                  </a:extLst>
                </a:gridCol>
                <a:gridCol w="748145">
                  <a:extLst>
                    <a:ext uri="{9D8B030D-6E8A-4147-A177-3AD203B41FA5}">
                      <a16:colId xmlns:a16="http://schemas.microsoft.com/office/drawing/2014/main" val="20008"/>
                    </a:ext>
                  </a:extLst>
                </a:gridCol>
                <a:gridCol w="748145">
                  <a:extLst>
                    <a:ext uri="{9D8B030D-6E8A-4147-A177-3AD203B41FA5}">
                      <a16:colId xmlns:a16="http://schemas.microsoft.com/office/drawing/2014/main" val="20009"/>
                    </a:ext>
                  </a:extLst>
                </a:gridCol>
                <a:gridCol w="748145">
                  <a:extLst>
                    <a:ext uri="{9D8B030D-6E8A-4147-A177-3AD203B41FA5}">
                      <a16:colId xmlns:a16="http://schemas.microsoft.com/office/drawing/2014/main" val="20010"/>
                    </a:ext>
                  </a:extLst>
                </a:gridCol>
              </a:tblGrid>
              <a:tr h="0">
                <a:tc>
                  <a:txBody>
                    <a:bodyPr/>
                    <a:lstStyle/>
                    <a:p>
                      <a:pPr algn="ctr"/>
                      <a:r>
                        <a:rPr lang="en-US" sz="2000" i="1" dirty="0" err="1"/>
                        <a:t>w</a:t>
                      </a:r>
                      <a:r>
                        <a:rPr lang="en-US" sz="20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0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28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Content Placeholder 2"/>
          <p:cNvSpPr txBox="1">
            <a:spLocks/>
          </p:cNvSpPr>
          <p:nvPr/>
        </p:nvSpPr>
        <p:spPr>
          <a:xfrm>
            <a:off x="1547664" y="2267179"/>
            <a:ext cx="6815359" cy="2239857"/>
          </a:xfrm>
          <a:prstGeom prst="rect">
            <a:avLst/>
          </a:prstGeom>
        </p:spPr>
        <p:txBody>
          <a:bodyPr vert="horz">
            <a:noAutofit/>
          </a:bodyPr>
          <a:lstStyle/>
          <a:p>
            <a:pPr marL="274320" lvl="0" indent="-274320" defTabSz="914400" fontAlgn="auto">
              <a:spcBef>
                <a:spcPts val="600"/>
              </a:spcBef>
              <a:spcAft>
                <a:spcPts val="0"/>
              </a:spcAft>
              <a:buClr>
                <a:schemeClr val="accent1"/>
              </a:buClr>
              <a:buSzPct val="76000"/>
              <a:defRPr/>
            </a:pPr>
            <a:r>
              <a:rPr lang="en-US" sz="2700" i="1" dirty="0">
                <a:cs typeface="Arial"/>
              </a:rPr>
              <a:t>V</a:t>
            </a:r>
            <a:r>
              <a:rPr lang="en-US" sz="2700" dirty="0">
                <a:cs typeface="Arial"/>
              </a:rPr>
              <a:t>(</a:t>
            </a:r>
            <a:r>
              <a:rPr lang="en-US" sz="2700" i="1" dirty="0">
                <a:cs typeface="Arial"/>
              </a:rPr>
              <a:t>w</a:t>
            </a:r>
            <a:r>
              <a:rPr lang="en-US" sz="2700" dirty="0">
                <a:cs typeface="Arial"/>
              </a:rPr>
              <a:t>) = max</a:t>
            </a:r>
            <a:r>
              <a:rPr lang="en-US" sz="2700" i="1" baseline="-25000" dirty="0">
                <a:cs typeface="Arial"/>
              </a:rPr>
              <a:t>i</a:t>
            </a:r>
            <a:r>
              <a:rPr lang="en-US" sz="2700" dirty="0">
                <a:cs typeface="Arial"/>
              </a:rPr>
              <a:t>{ </a:t>
            </a:r>
            <a:r>
              <a:rPr lang="en-US" sz="2700" i="1" dirty="0">
                <a:cs typeface="Arial"/>
              </a:rPr>
              <a:t>P[</a:t>
            </a:r>
            <a:r>
              <a:rPr lang="en-US" sz="2700" i="1" dirty="0" err="1">
                <a:cs typeface="Arial"/>
              </a:rPr>
              <a:t>i</a:t>
            </a:r>
            <a:r>
              <a:rPr lang="en-US" sz="2700" i="1" dirty="0">
                <a:cs typeface="Arial"/>
              </a:rPr>
              <a:t>] +</a:t>
            </a:r>
            <a:r>
              <a:rPr lang="en-US" sz="2700" dirty="0">
                <a:cs typeface="Arial"/>
              </a:rPr>
              <a:t> </a:t>
            </a:r>
            <a:r>
              <a:rPr lang="en-US" sz="2700" i="1" dirty="0">
                <a:cs typeface="Arial"/>
              </a:rPr>
              <a:t>V</a:t>
            </a:r>
            <a:r>
              <a:rPr lang="en-US" sz="2700" dirty="0">
                <a:cs typeface="Arial"/>
              </a:rPr>
              <a:t>(</a:t>
            </a:r>
            <a:r>
              <a:rPr lang="en-US" sz="2700" i="1" dirty="0">
                <a:cs typeface="Arial"/>
              </a:rPr>
              <a:t>w </a:t>
            </a:r>
            <a:r>
              <a:rPr lang="en-US" sz="2700" dirty="0">
                <a:cs typeface="Arial"/>
              </a:rPr>
              <a:t>- </a:t>
            </a:r>
            <a:r>
              <a:rPr lang="en-US" sz="2700" i="1" dirty="0" err="1">
                <a:cs typeface="Arial"/>
              </a:rPr>
              <a:t>i</a:t>
            </a:r>
            <a:r>
              <a:rPr lang="en-US" sz="2700" dirty="0">
                <a:cs typeface="Arial"/>
              </a:rPr>
              <a:t>)  }</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700" i="1" dirty="0">
                <a:cs typeface="Arial"/>
              </a:rPr>
              <a:t>V</a:t>
            </a:r>
            <a:r>
              <a:rPr lang="en-US" sz="2700" dirty="0">
                <a:cs typeface="Arial"/>
              </a:rPr>
              <a:t>(0)  = 0</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lang="en-US" sz="2700" dirty="0">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700" i="1" dirty="0">
                <a:solidFill>
                  <a:srgbClr val="FF6600"/>
                </a:solidFill>
                <a:cs typeface="Arial"/>
              </a:rPr>
              <a:t>V</a:t>
            </a:r>
            <a:r>
              <a:rPr lang="en-US" sz="2700" dirty="0">
                <a:solidFill>
                  <a:srgbClr val="FF6600"/>
                </a:solidFill>
                <a:cs typeface="Arial"/>
              </a:rPr>
              <a:t>(3) = max{8+</a:t>
            </a:r>
            <a:r>
              <a:rPr lang="en-US" sz="2700" i="1" dirty="0">
                <a:solidFill>
                  <a:srgbClr val="FF6600"/>
                </a:solidFill>
                <a:cs typeface="Arial"/>
              </a:rPr>
              <a:t>V</a:t>
            </a:r>
            <a:r>
              <a:rPr lang="en-US" sz="2700" dirty="0">
                <a:solidFill>
                  <a:srgbClr val="FF6600"/>
                </a:solidFill>
                <a:cs typeface="Arial"/>
              </a:rPr>
              <a:t>(0), 5+V(1), 1+V(2)}</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p:txBody>
      </p:sp>
      <p:cxnSp>
        <p:nvCxnSpPr>
          <p:cNvPr id="11" name="Straight Arrow Connector 10"/>
          <p:cNvCxnSpPr>
            <a:cxnSpLocks/>
          </p:cNvCxnSpPr>
          <p:nvPr/>
        </p:nvCxnSpPr>
        <p:spPr>
          <a:xfrm>
            <a:off x="2123728" y="4221088"/>
            <a:ext cx="792088" cy="1352506"/>
          </a:xfrm>
          <a:prstGeom prst="straightConnector1">
            <a:avLst/>
          </a:prstGeom>
          <a:ln w="381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 name="Table 4">
            <a:extLst>
              <a:ext uri="{FF2B5EF4-FFF2-40B4-BE49-F238E27FC236}">
                <a16:creationId xmlns:a16="http://schemas.microsoft.com/office/drawing/2014/main" id="{E537E2DD-74C8-7742-8517-A1B6D8391076}"/>
              </a:ext>
            </a:extLst>
          </p:cNvPr>
          <p:cNvGraphicFramePr>
            <a:graphicFrameLocks noGrp="1"/>
          </p:cNvGraphicFramePr>
          <p:nvPr>
            <p:extLst>
              <p:ext uri="{D42A27DB-BD31-4B8C-83A1-F6EECF244321}">
                <p14:modId xmlns:p14="http://schemas.microsoft.com/office/powerpoint/2010/main" val="161086905"/>
              </p:ext>
            </p:extLst>
          </p:nvPr>
        </p:nvGraphicFramePr>
        <p:xfrm>
          <a:off x="611560" y="988516"/>
          <a:ext cx="7601350" cy="1112520"/>
        </p:xfrm>
        <a:graphic>
          <a:graphicData uri="http://schemas.openxmlformats.org/drawingml/2006/table">
            <a:tbl>
              <a:tblPr firstRow="1" bandRow="1">
                <a:tableStyleId>{69CF1AB2-1976-4502-BF36-3FF5EA218861}</a:tableStyleId>
              </a:tblPr>
              <a:tblGrid>
                <a:gridCol w="1196774">
                  <a:extLst>
                    <a:ext uri="{9D8B030D-6E8A-4147-A177-3AD203B41FA5}">
                      <a16:colId xmlns:a16="http://schemas.microsoft.com/office/drawing/2014/main" val="2796202364"/>
                    </a:ext>
                  </a:extLst>
                </a:gridCol>
                <a:gridCol w="640802">
                  <a:extLst>
                    <a:ext uri="{9D8B030D-6E8A-4147-A177-3AD203B41FA5}">
                      <a16:colId xmlns:a16="http://schemas.microsoft.com/office/drawing/2014/main" val="2221936677"/>
                    </a:ext>
                  </a:extLst>
                </a:gridCol>
                <a:gridCol w="712829">
                  <a:extLst>
                    <a:ext uri="{9D8B030D-6E8A-4147-A177-3AD203B41FA5}">
                      <a16:colId xmlns:a16="http://schemas.microsoft.com/office/drawing/2014/main" val="1527775230"/>
                    </a:ext>
                  </a:extLst>
                </a:gridCol>
                <a:gridCol w="648026">
                  <a:extLst>
                    <a:ext uri="{9D8B030D-6E8A-4147-A177-3AD203B41FA5}">
                      <a16:colId xmlns:a16="http://schemas.microsoft.com/office/drawing/2014/main" val="3404678706"/>
                    </a:ext>
                  </a:extLst>
                </a:gridCol>
                <a:gridCol w="602244">
                  <a:extLst>
                    <a:ext uri="{9D8B030D-6E8A-4147-A177-3AD203B41FA5}">
                      <a16:colId xmlns:a16="http://schemas.microsoft.com/office/drawing/2014/main" val="1991387256"/>
                    </a:ext>
                  </a:extLst>
                </a:gridCol>
                <a:gridCol w="760135">
                  <a:extLst>
                    <a:ext uri="{9D8B030D-6E8A-4147-A177-3AD203B41FA5}">
                      <a16:colId xmlns:a16="http://schemas.microsoft.com/office/drawing/2014/main" val="2744196180"/>
                    </a:ext>
                  </a:extLst>
                </a:gridCol>
                <a:gridCol w="760135">
                  <a:extLst>
                    <a:ext uri="{9D8B030D-6E8A-4147-A177-3AD203B41FA5}">
                      <a16:colId xmlns:a16="http://schemas.microsoft.com/office/drawing/2014/main" val="4186553501"/>
                    </a:ext>
                  </a:extLst>
                </a:gridCol>
                <a:gridCol w="760135">
                  <a:extLst>
                    <a:ext uri="{9D8B030D-6E8A-4147-A177-3AD203B41FA5}">
                      <a16:colId xmlns:a16="http://schemas.microsoft.com/office/drawing/2014/main" val="1085071257"/>
                    </a:ext>
                  </a:extLst>
                </a:gridCol>
                <a:gridCol w="760135">
                  <a:extLst>
                    <a:ext uri="{9D8B030D-6E8A-4147-A177-3AD203B41FA5}">
                      <a16:colId xmlns:a16="http://schemas.microsoft.com/office/drawing/2014/main" val="3469125694"/>
                    </a:ext>
                  </a:extLst>
                </a:gridCol>
                <a:gridCol w="760135">
                  <a:extLst>
                    <a:ext uri="{9D8B030D-6E8A-4147-A177-3AD203B41FA5}">
                      <a16:colId xmlns:a16="http://schemas.microsoft.com/office/drawing/2014/main" val="3971799115"/>
                    </a:ext>
                  </a:extLst>
                </a:gridCol>
              </a:tblGrid>
              <a:tr h="370840">
                <a:tc>
                  <a:txBody>
                    <a:bodyPr/>
                    <a:lstStyle/>
                    <a:p>
                      <a:r>
                        <a:rPr lang="en-US" dirty="0"/>
                        <a:t>i</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3505392165"/>
                  </a:ext>
                </a:extLst>
              </a:tr>
              <a:tr h="370840">
                <a:tc>
                  <a:txBody>
                    <a:bodyPr/>
                    <a:lstStyle/>
                    <a:p>
                      <a:r>
                        <a:rPr lang="en-US" dirty="0"/>
                        <a:t>size </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821749310"/>
                  </a:ext>
                </a:extLst>
              </a:tr>
              <a:tr h="370840">
                <a:tc>
                  <a:txBody>
                    <a:bodyPr/>
                    <a:lstStyle/>
                    <a:p>
                      <a:r>
                        <a:rPr lang="en-US" dirty="0"/>
                        <a:t>price P[</a:t>
                      </a:r>
                      <a:r>
                        <a:rPr lang="en-US" dirty="0" err="1"/>
                        <a:t>i</a:t>
                      </a:r>
                      <a:r>
                        <a:rPr lang="en-US" dirty="0"/>
                        <a:t>]</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$17</a:t>
                      </a:r>
                    </a:p>
                  </a:txBody>
                  <a:tcPr/>
                </a:tc>
                <a:tc>
                  <a:txBody>
                    <a:bodyPr/>
                    <a:lstStyle/>
                    <a:p>
                      <a:pPr algn="ctr"/>
                      <a:r>
                        <a:rPr lang="en-US" dirty="0"/>
                        <a:t>$17</a:t>
                      </a:r>
                    </a:p>
                  </a:txBody>
                  <a:tcPr/>
                </a:tc>
                <a:tc>
                  <a:txBody>
                    <a:bodyPr/>
                    <a:lstStyle/>
                    <a:p>
                      <a:pPr algn="ctr"/>
                      <a:r>
                        <a:rPr lang="en-US" dirty="0"/>
                        <a:t>$20</a:t>
                      </a:r>
                    </a:p>
                  </a:txBody>
                  <a:tcPr/>
                </a:tc>
                <a:extLst>
                  <a:ext uri="{0D108BD9-81ED-4DB2-BD59-A6C34878D82A}">
                    <a16:rowId xmlns:a16="http://schemas.microsoft.com/office/drawing/2014/main" val="2469406051"/>
                  </a:ext>
                </a:extLst>
              </a:tr>
            </a:tbl>
          </a:graphicData>
        </a:graphic>
      </p:graphicFrame>
    </p:spTree>
    <p:extLst>
      <p:ext uri="{BB962C8B-B14F-4D97-AF65-F5344CB8AC3E}">
        <p14:creationId xmlns:p14="http://schemas.microsoft.com/office/powerpoint/2010/main" val="402989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a:t>W=8</a:t>
            </a:r>
            <a:endParaRPr lang="en-US" dirty="0"/>
          </a:p>
        </p:txBody>
      </p:sp>
      <p:graphicFrame>
        <p:nvGraphicFramePr>
          <p:cNvPr id="7" name="Table 6"/>
          <p:cNvGraphicFramePr>
            <a:graphicFrameLocks noGrp="1"/>
          </p:cNvGraphicFramePr>
          <p:nvPr/>
        </p:nvGraphicFramePr>
        <p:xfrm>
          <a:off x="457202" y="5116394"/>
          <a:ext cx="8229595" cy="914400"/>
        </p:xfrm>
        <a:graphic>
          <a:graphicData uri="http://schemas.openxmlformats.org/drawingml/2006/table">
            <a:tbl>
              <a:tblPr>
                <a:tableStyleId>{912C8C85-51F0-491E-9774-3900AFEF0FD7}</a:tableStyleId>
              </a:tblPr>
              <a:tblGrid>
                <a:gridCol w="748145">
                  <a:extLst>
                    <a:ext uri="{9D8B030D-6E8A-4147-A177-3AD203B41FA5}">
                      <a16:colId xmlns:a16="http://schemas.microsoft.com/office/drawing/2014/main" val="20000"/>
                    </a:ext>
                  </a:extLst>
                </a:gridCol>
                <a:gridCol w="748145">
                  <a:extLst>
                    <a:ext uri="{9D8B030D-6E8A-4147-A177-3AD203B41FA5}">
                      <a16:colId xmlns:a16="http://schemas.microsoft.com/office/drawing/2014/main" val="20001"/>
                    </a:ext>
                  </a:extLst>
                </a:gridCol>
                <a:gridCol w="748145">
                  <a:extLst>
                    <a:ext uri="{9D8B030D-6E8A-4147-A177-3AD203B41FA5}">
                      <a16:colId xmlns:a16="http://schemas.microsoft.com/office/drawing/2014/main" val="20002"/>
                    </a:ext>
                  </a:extLst>
                </a:gridCol>
                <a:gridCol w="748145">
                  <a:extLst>
                    <a:ext uri="{9D8B030D-6E8A-4147-A177-3AD203B41FA5}">
                      <a16:colId xmlns:a16="http://schemas.microsoft.com/office/drawing/2014/main" val="20003"/>
                    </a:ext>
                  </a:extLst>
                </a:gridCol>
                <a:gridCol w="748145">
                  <a:extLst>
                    <a:ext uri="{9D8B030D-6E8A-4147-A177-3AD203B41FA5}">
                      <a16:colId xmlns:a16="http://schemas.microsoft.com/office/drawing/2014/main" val="20004"/>
                    </a:ext>
                  </a:extLst>
                </a:gridCol>
                <a:gridCol w="748145">
                  <a:extLst>
                    <a:ext uri="{9D8B030D-6E8A-4147-A177-3AD203B41FA5}">
                      <a16:colId xmlns:a16="http://schemas.microsoft.com/office/drawing/2014/main" val="20005"/>
                    </a:ext>
                  </a:extLst>
                </a:gridCol>
                <a:gridCol w="748145">
                  <a:extLst>
                    <a:ext uri="{9D8B030D-6E8A-4147-A177-3AD203B41FA5}">
                      <a16:colId xmlns:a16="http://schemas.microsoft.com/office/drawing/2014/main" val="20006"/>
                    </a:ext>
                  </a:extLst>
                </a:gridCol>
                <a:gridCol w="748145">
                  <a:extLst>
                    <a:ext uri="{9D8B030D-6E8A-4147-A177-3AD203B41FA5}">
                      <a16:colId xmlns:a16="http://schemas.microsoft.com/office/drawing/2014/main" val="20007"/>
                    </a:ext>
                  </a:extLst>
                </a:gridCol>
                <a:gridCol w="748145">
                  <a:extLst>
                    <a:ext uri="{9D8B030D-6E8A-4147-A177-3AD203B41FA5}">
                      <a16:colId xmlns:a16="http://schemas.microsoft.com/office/drawing/2014/main" val="20008"/>
                    </a:ext>
                  </a:extLst>
                </a:gridCol>
                <a:gridCol w="748145">
                  <a:extLst>
                    <a:ext uri="{9D8B030D-6E8A-4147-A177-3AD203B41FA5}">
                      <a16:colId xmlns:a16="http://schemas.microsoft.com/office/drawing/2014/main" val="20009"/>
                    </a:ext>
                  </a:extLst>
                </a:gridCol>
                <a:gridCol w="748145">
                  <a:extLst>
                    <a:ext uri="{9D8B030D-6E8A-4147-A177-3AD203B41FA5}">
                      <a16:colId xmlns:a16="http://schemas.microsoft.com/office/drawing/2014/main" val="20010"/>
                    </a:ext>
                  </a:extLst>
                </a:gridCol>
              </a:tblGrid>
              <a:tr h="0">
                <a:tc>
                  <a:txBody>
                    <a:bodyPr/>
                    <a:lstStyle/>
                    <a:p>
                      <a:pPr algn="ctr"/>
                      <a:r>
                        <a:rPr lang="en-US" sz="2000" i="1" dirty="0" err="1"/>
                        <a:t>w</a:t>
                      </a:r>
                      <a:r>
                        <a:rPr lang="en-US" sz="20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0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0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28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10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800" dirty="0"/>
                        <a:t>?</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Content Placeholder 2"/>
          <p:cNvSpPr txBox="1">
            <a:spLocks/>
          </p:cNvSpPr>
          <p:nvPr/>
        </p:nvSpPr>
        <p:spPr>
          <a:xfrm>
            <a:off x="1187624" y="2267179"/>
            <a:ext cx="7175399" cy="2239857"/>
          </a:xfrm>
          <a:prstGeom prst="rect">
            <a:avLst/>
          </a:prstGeom>
        </p:spPr>
        <p:txBody>
          <a:bodyPr vert="horz">
            <a:noAutofit/>
          </a:bodyPr>
          <a:lstStyle/>
          <a:p>
            <a:pPr marL="274320" lvl="0" indent="-274320" defTabSz="914400" fontAlgn="auto">
              <a:spcBef>
                <a:spcPts val="600"/>
              </a:spcBef>
              <a:spcAft>
                <a:spcPts val="0"/>
              </a:spcAft>
              <a:buClr>
                <a:schemeClr val="accent1"/>
              </a:buClr>
              <a:buSzPct val="76000"/>
              <a:defRPr/>
            </a:pPr>
            <a:r>
              <a:rPr lang="en-US" sz="2700" i="1" dirty="0">
                <a:cs typeface="Arial"/>
              </a:rPr>
              <a:t>V</a:t>
            </a:r>
            <a:r>
              <a:rPr lang="en-US" sz="2700" dirty="0">
                <a:cs typeface="Arial"/>
              </a:rPr>
              <a:t>(</a:t>
            </a:r>
            <a:r>
              <a:rPr lang="en-US" sz="2700" i="1" dirty="0">
                <a:cs typeface="Arial"/>
              </a:rPr>
              <a:t>w</a:t>
            </a:r>
            <a:r>
              <a:rPr lang="en-US" sz="2700" dirty="0">
                <a:cs typeface="Arial"/>
              </a:rPr>
              <a:t>) = max</a:t>
            </a:r>
            <a:r>
              <a:rPr lang="en-US" sz="2700" i="1" baseline="-25000" dirty="0">
                <a:cs typeface="Arial"/>
              </a:rPr>
              <a:t>i</a:t>
            </a:r>
            <a:r>
              <a:rPr lang="en-US" sz="2700" dirty="0">
                <a:cs typeface="Arial"/>
              </a:rPr>
              <a:t>{ </a:t>
            </a:r>
            <a:r>
              <a:rPr lang="en-US" sz="2700" i="1" dirty="0">
                <a:cs typeface="Arial"/>
              </a:rPr>
              <a:t>P[</a:t>
            </a:r>
            <a:r>
              <a:rPr lang="en-US" sz="2700" i="1" dirty="0" err="1">
                <a:cs typeface="Arial"/>
              </a:rPr>
              <a:t>i</a:t>
            </a:r>
            <a:r>
              <a:rPr lang="en-US" sz="2700" i="1" dirty="0">
                <a:cs typeface="Arial"/>
              </a:rPr>
              <a:t>] +</a:t>
            </a:r>
            <a:r>
              <a:rPr lang="en-US" sz="2700" dirty="0">
                <a:cs typeface="Arial"/>
              </a:rPr>
              <a:t> </a:t>
            </a:r>
            <a:r>
              <a:rPr lang="en-US" sz="2700" i="1" dirty="0">
                <a:cs typeface="Arial"/>
              </a:rPr>
              <a:t>V</a:t>
            </a:r>
            <a:r>
              <a:rPr lang="en-US" sz="2700" dirty="0">
                <a:cs typeface="Arial"/>
              </a:rPr>
              <a:t>(</a:t>
            </a:r>
            <a:r>
              <a:rPr lang="en-US" sz="2700" i="1" dirty="0">
                <a:cs typeface="Arial"/>
              </a:rPr>
              <a:t>w </a:t>
            </a:r>
            <a:r>
              <a:rPr lang="en-US" sz="2700" dirty="0">
                <a:cs typeface="Arial"/>
              </a:rPr>
              <a:t>- </a:t>
            </a:r>
            <a:r>
              <a:rPr lang="en-US" sz="2700" i="1" dirty="0" err="1">
                <a:cs typeface="Arial"/>
              </a:rPr>
              <a:t>i</a:t>
            </a:r>
            <a:r>
              <a:rPr lang="en-US" sz="2700" dirty="0">
                <a:cs typeface="Arial"/>
              </a:rPr>
              <a:t>)  }</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700" i="1" dirty="0">
                <a:cs typeface="Arial"/>
              </a:rPr>
              <a:t>V</a:t>
            </a:r>
            <a:r>
              <a:rPr lang="en-US" sz="2700" dirty="0">
                <a:cs typeface="Arial"/>
              </a:rPr>
              <a:t>(0)  = 0</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lang="en-US" sz="2700" dirty="0">
              <a:cs typeface="Arial"/>
            </a:endParaRPr>
          </a:p>
          <a:p>
            <a:pPr marL="274320" lvl="0" indent="-274320" defTabSz="914400" fontAlgn="auto">
              <a:spcBef>
                <a:spcPts val="600"/>
              </a:spcBef>
              <a:spcAft>
                <a:spcPts val="0"/>
              </a:spcAft>
              <a:buClr>
                <a:schemeClr val="accent1"/>
              </a:buClr>
              <a:buSzPct val="76000"/>
              <a:defRPr/>
            </a:pPr>
            <a:r>
              <a:rPr lang="en-US" sz="2700" i="1" dirty="0">
                <a:solidFill>
                  <a:srgbClr val="FF6600"/>
                </a:solidFill>
                <a:cs typeface="Arial"/>
              </a:rPr>
              <a:t>V</a:t>
            </a:r>
            <a:r>
              <a:rPr lang="en-US" sz="2700" dirty="0">
                <a:solidFill>
                  <a:srgbClr val="FF6600"/>
                </a:solidFill>
                <a:cs typeface="Arial"/>
              </a:rPr>
              <a:t>(4) = max{9+</a:t>
            </a:r>
            <a:r>
              <a:rPr lang="en-US" sz="2700" i="1" dirty="0">
                <a:solidFill>
                  <a:srgbClr val="FF6600"/>
                </a:solidFill>
                <a:cs typeface="Arial"/>
              </a:rPr>
              <a:t>V</a:t>
            </a:r>
            <a:r>
              <a:rPr lang="en-US" sz="2700" dirty="0">
                <a:solidFill>
                  <a:srgbClr val="FF6600"/>
                </a:solidFill>
                <a:cs typeface="Arial"/>
              </a:rPr>
              <a:t>(0), 8+V(1), 5+V(2), 1+V(3)}</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p:txBody>
      </p:sp>
      <p:cxnSp>
        <p:nvCxnSpPr>
          <p:cNvPr id="11" name="Straight Arrow Connector 10"/>
          <p:cNvCxnSpPr>
            <a:cxnSpLocks/>
          </p:cNvCxnSpPr>
          <p:nvPr/>
        </p:nvCxnSpPr>
        <p:spPr>
          <a:xfrm>
            <a:off x="1691680" y="4135462"/>
            <a:ext cx="1944216" cy="1438132"/>
          </a:xfrm>
          <a:prstGeom prst="straightConnector1">
            <a:avLst/>
          </a:prstGeom>
          <a:ln w="381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 name="Table 4">
            <a:extLst>
              <a:ext uri="{FF2B5EF4-FFF2-40B4-BE49-F238E27FC236}">
                <a16:creationId xmlns:a16="http://schemas.microsoft.com/office/drawing/2014/main" id="{E537E2DD-74C8-7742-8517-A1B6D8391076}"/>
              </a:ext>
            </a:extLst>
          </p:cNvPr>
          <p:cNvGraphicFramePr>
            <a:graphicFrameLocks noGrp="1"/>
          </p:cNvGraphicFramePr>
          <p:nvPr>
            <p:extLst>
              <p:ext uri="{D42A27DB-BD31-4B8C-83A1-F6EECF244321}">
                <p14:modId xmlns:p14="http://schemas.microsoft.com/office/powerpoint/2010/main" val="2792950943"/>
              </p:ext>
            </p:extLst>
          </p:nvPr>
        </p:nvGraphicFramePr>
        <p:xfrm>
          <a:off x="611560" y="988516"/>
          <a:ext cx="7601350" cy="1112520"/>
        </p:xfrm>
        <a:graphic>
          <a:graphicData uri="http://schemas.openxmlformats.org/drawingml/2006/table">
            <a:tbl>
              <a:tblPr firstRow="1" bandRow="1">
                <a:tableStyleId>{69CF1AB2-1976-4502-BF36-3FF5EA218861}</a:tableStyleId>
              </a:tblPr>
              <a:tblGrid>
                <a:gridCol w="1196774">
                  <a:extLst>
                    <a:ext uri="{9D8B030D-6E8A-4147-A177-3AD203B41FA5}">
                      <a16:colId xmlns:a16="http://schemas.microsoft.com/office/drawing/2014/main" val="2796202364"/>
                    </a:ext>
                  </a:extLst>
                </a:gridCol>
                <a:gridCol w="640802">
                  <a:extLst>
                    <a:ext uri="{9D8B030D-6E8A-4147-A177-3AD203B41FA5}">
                      <a16:colId xmlns:a16="http://schemas.microsoft.com/office/drawing/2014/main" val="2221936677"/>
                    </a:ext>
                  </a:extLst>
                </a:gridCol>
                <a:gridCol w="712829">
                  <a:extLst>
                    <a:ext uri="{9D8B030D-6E8A-4147-A177-3AD203B41FA5}">
                      <a16:colId xmlns:a16="http://schemas.microsoft.com/office/drawing/2014/main" val="1527775230"/>
                    </a:ext>
                  </a:extLst>
                </a:gridCol>
                <a:gridCol w="648026">
                  <a:extLst>
                    <a:ext uri="{9D8B030D-6E8A-4147-A177-3AD203B41FA5}">
                      <a16:colId xmlns:a16="http://schemas.microsoft.com/office/drawing/2014/main" val="3404678706"/>
                    </a:ext>
                  </a:extLst>
                </a:gridCol>
                <a:gridCol w="602244">
                  <a:extLst>
                    <a:ext uri="{9D8B030D-6E8A-4147-A177-3AD203B41FA5}">
                      <a16:colId xmlns:a16="http://schemas.microsoft.com/office/drawing/2014/main" val="1991387256"/>
                    </a:ext>
                  </a:extLst>
                </a:gridCol>
                <a:gridCol w="760135">
                  <a:extLst>
                    <a:ext uri="{9D8B030D-6E8A-4147-A177-3AD203B41FA5}">
                      <a16:colId xmlns:a16="http://schemas.microsoft.com/office/drawing/2014/main" val="2744196180"/>
                    </a:ext>
                  </a:extLst>
                </a:gridCol>
                <a:gridCol w="760135">
                  <a:extLst>
                    <a:ext uri="{9D8B030D-6E8A-4147-A177-3AD203B41FA5}">
                      <a16:colId xmlns:a16="http://schemas.microsoft.com/office/drawing/2014/main" val="4186553501"/>
                    </a:ext>
                  </a:extLst>
                </a:gridCol>
                <a:gridCol w="760135">
                  <a:extLst>
                    <a:ext uri="{9D8B030D-6E8A-4147-A177-3AD203B41FA5}">
                      <a16:colId xmlns:a16="http://schemas.microsoft.com/office/drawing/2014/main" val="1085071257"/>
                    </a:ext>
                  </a:extLst>
                </a:gridCol>
                <a:gridCol w="760135">
                  <a:extLst>
                    <a:ext uri="{9D8B030D-6E8A-4147-A177-3AD203B41FA5}">
                      <a16:colId xmlns:a16="http://schemas.microsoft.com/office/drawing/2014/main" val="3469125694"/>
                    </a:ext>
                  </a:extLst>
                </a:gridCol>
                <a:gridCol w="760135">
                  <a:extLst>
                    <a:ext uri="{9D8B030D-6E8A-4147-A177-3AD203B41FA5}">
                      <a16:colId xmlns:a16="http://schemas.microsoft.com/office/drawing/2014/main" val="3971799115"/>
                    </a:ext>
                  </a:extLst>
                </a:gridCol>
              </a:tblGrid>
              <a:tr h="370840">
                <a:tc>
                  <a:txBody>
                    <a:bodyPr/>
                    <a:lstStyle/>
                    <a:p>
                      <a:r>
                        <a:rPr lang="en-US" dirty="0"/>
                        <a:t>i</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3505392165"/>
                  </a:ext>
                </a:extLst>
              </a:tr>
              <a:tr h="370840">
                <a:tc>
                  <a:txBody>
                    <a:bodyPr/>
                    <a:lstStyle/>
                    <a:p>
                      <a:r>
                        <a:rPr lang="en-US" dirty="0"/>
                        <a:t>size </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821749310"/>
                  </a:ext>
                </a:extLst>
              </a:tr>
              <a:tr h="370840">
                <a:tc>
                  <a:txBody>
                    <a:bodyPr/>
                    <a:lstStyle/>
                    <a:p>
                      <a:r>
                        <a:rPr lang="en-US" dirty="0"/>
                        <a:t>price P[</a:t>
                      </a:r>
                      <a:r>
                        <a:rPr lang="en-US" dirty="0" err="1"/>
                        <a:t>i</a:t>
                      </a:r>
                      <a:r>
                        <a:rPr lang="en-US" dirty="0"/>
                        <a:t>]</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$17</a:t>
                      </a:r>
                    </a:p>
                  </a:txBody>
                  <a:tcPr/>
                </a:tc>
                <a:tc>
                  <a:txBody>
                    <a:bodyPr/>
                    <a:lstStyle/>
                    <a:p>
                      <a:pPr algn="ctr"/>
                      <a:r>
                        <a:rPr lang="en-US" dirty="0"/>
                        <a:t>$17</a:t>
                      </a:r>
                    </a:p>
                  </a:txBody>
                  <a:tcPr/>
                </a:tc>
                <a:tc>
                  <a:txBody>
                    <a:bodyPr/>
                    <a:lstStyle/>
                    <a:p>
                      <a:pPr algn="ctr"/>
                      <a:r>
                        <a:rPr lang="en-US" dirty="0"/>
                        <a:t>$20</a:t>
                      </a:r>
                    </a:p>
                  </a:txBody>
                  <a:tcPr/>
                </a:tc>
                <a:extLst>
                  <a:ext uri="{0D108BD9-81ED-4DB2-BD59-A6C34878D82A}">
                    <a16:rowId xmlns:a16="http://schemas.microsoft.com/office/drawing/2014/main" val="2469406051"/>
                  </a:ext>
                </a:extLst>
              </a:tr>
            </a:tbl>
          </a:graphicData>
        </a:graphic>
      </p:graphicFrame>
      <p:sp>
        <p:nvSpPr>
          <p:cNvPr id="3" name="Rectangle 2">
            <a:extLst>
              <a:ext uri="{FF2B5EF4-FFF2-40B4-BE49-F238E27FC236}">
                <a16:creationId xmlns:a16="http://schemas.microsoft.com/office/drawing/2014/main" id="{46A9E541-B5F9-814E-803F-6954474B222B}"/>
              </a:ext>
            </a:extLst>
          </p:cNvPr>
          <p:cNvSpPr/>
          <p:nvPr/>
        </p:nvSpPr>
        <p:spPr>
          <a:xfrm>
            <a:off x="470368" y="6144486"/>
            <a:ext cx="7632218" cy="461665"/>
          </a:xfrm>
          <a:prstGeom prst="rect">
            <a:avLst/>
          </a:prstGeom>
        </p:spPr>
        <p:txBody>
          <a:bodyPr wrap="none">
            <a:spAutoFit/>
          </a:bodyPr>
          <a:lstStyle/>
          <a:p>
            <a:r>
              <a:rPr lang="en-US" dirty="0">
                <a:cs typeface="Arial"/>
              </a:rPr>
              <a:t>But late, how do we know which bundles used in V(4)?</a:t>
            </a:r>
            <a:endParaRPr lang="en-US" dirty="0"/>
          </a:p>
        </p:txBody>
      </p:sp>
    </p:spTree>
    <p:extLst>
      <p:ext uri="{BB962C8B-B14F-4D97-AF65-F5344CB8AC3E}">
        <p14:creationId xmlns:p14="http://schemas.microsoft.com/office/powerpoint/2010/main" val="578531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a:t>W=8</a:t>
            </a:r>
            <a:endParaRPr lang="en-US" dirty="0"/>
          </a:p>
        </p:txBody>
      </p:sp>
      <p:sp>
        <p:nvSpPr>
          <p:cNvPr id="8" name="Content Placeholder 2"/>
          <p:cNvSpPr txBox="1">
            <a:spLocks/>
          </p:cNvSpPr>
          <p:nvPr/>
        </p:nvSpPr>
        <p:spPr>
          <a:xfrm>
            <a:off x="870792" y="4044918"/>
            <a:ext cx="7200800" cy="2489786"/>
          </a:xfrm>
          <a:prstGeom prst="rect">
            <a:avLst/>
          </a:prstGeom>
        </p:spPr>
        <p:txBody>
          <a:bodyPr vert="horz">
            <a:noAutofit/>
          </a:bodyPr>
          <a:lstStyle/>
          <a:p>
            <a:pPr marL="274320" lvl="0" indent="-274320" defTabSz="914400" fontAlgn="auto">
              <a:spcBef>
                <a:spcPts val="600"/>
              </a:spcBef>
              <a:spcAft>
                <a:spcPts val="0"/>
              </a:spcAft>
              <a:buClr>
                <a:schemeClr val="accent1"/>
              </a:buClr>
              <a:buSzPct val="76000"/>
              <a:defRPr/>
            </a:pPr>
            <a:r>
              <a:rPr lang="en-US" sz="2000" i="1" dirty="0">
                <a:cs typeface="Arial"/>
              </a:rPr>
              <a:t>V</a:t>
            </a:r>
            <a:r>
              <a:rPr lang="en-US" sz="2000" dirty="0">
                <a:cs typeface="Arial"/>
              </a:rPr>
              <a:t>(</a:t>
            </a:r>
            <a:r>
              <a:rPr lang="en-US" sz="2000" i="1" dirty="0">
                <a:cs typeface="Arial"/>
              </a:rPr>
              <a:t>w</a:t>
            </a:r>
            <a:r>
              <a:rPr lang="en-US" sz="2000" dirty="0">
                <a:cs typeface="Arial"/>
              </a:rPr>
              <a:t>) = max</a:t>
            </a:r>
            <a:r>
              <a:rPr lang="en-US" sz="2000" i="1" baseline="-25000" dirty="0">
                <a:cs typeface="Arial"/>
              </a:rPr>
              <a:t>i</a:t>
            </a:r>
            <a:r>
              <a:rPr lang="en-US" sz="2000" dirty="0">
                <a:cs typeface="Arial"/>
              </a:rPr>
              <a:t>{ </a:t>
            </a:r>
            <a:r>
              <a:rPr lang="en-US" sz="2000" i="1" dirty="0">
                <a:cs typeface="Arial"/>
              </a:rPr>
              <a:t>P[</a:t>
            </a:r>
            <a:r>
              <a:rPr lang="en-US" sz="2000" i="1" dirty="0" err="1">
                <a:cs typeface="Arial"/>
              </a:rPr>
              <a:t>i</a:t>
            </a:r>
            <a:r>
              <a:rPr lang="en-US" sz="2000" i="1" dirty="0">
                <a:cs typeface="Arial"/>
              </a:rPr>
              <a:t>] +</a:t>
            </a:r>
            <a:r>
              <a:rPr lang="en-US" sz="2000" dirty="0">
                <a:cs typeface="Arial"/>
              </a:rPr>
              <a:t> </a:t>
            </a:r>
            <a:r>
              <a:rPr lang="en-US" sz="2000" i="1" dirty="0">
                <a:cs typeface="Arial"/>
              </a:rPr>
              <a:t>V</a:t>
            </a:r>
            <a:r>
              <a:rPr lang="en-US" sz="2000" dirty="0">
                <a:cs typeface="Arial"/>
              </a:rPr>
              <a:t>(</a:t>
            </a:r>
            <a:r>
              <a:rPr lang="en-US" sz="2000" i="1" dirty="0">
                <a:cs typeface="Arial"/>
              </a:rPr>
              <a:t>w </a:t>
            </a:r>
            <a:r>
              <a:rPr lang="en-US" sz="2000" dirty="0">
                <a:cs typeface="Arial"/>
              </a:rPr>
              <a:t>- </a:t>
            </a:r>
            <a:r>
              <a:rPr lang="en-US" sz="2000" i="1" dirty="0" err="1">
                <a:cs typeface="Arial"/>
              </a:rPr>
              <a:t>i</a:t>
            </a:r>
            <a:r>
              <a:rPr lang="en-US" sz="2000" dirty="0">
                <a:cs typeface="Arial"/>
              </a:rPr>
              <a:t>)  }</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000" i="1" dirty="0">
                <a:cs typeface="Arial"/>
              </a:rPr>
              <a:t>V</a:t>
            </a:r>
            <a:r>
              <a:rPr lang="en-US" sz="2000" dirty="0">
                <a:cs typeface="Arial"/>
              </a:rPr>
              <a:t>(0)  = 0</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lang="en-US" sz="2000" dirty="0">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000" i="1" dirty="0">
                <a:solidFill>
                  <a:srgbClr val="FF6600"/>
                </a:solidFill>
                <a:cs typeface="Arial"/>
              </a:rPr>
              <a:t>V</a:t>
            </a:r>
            <a:r>
              <a:rPr lang="en-US" sz="2000" dirty="0">
                <a:solidFill>
                  <a:srgbClr val="FF6600"/>
                </a:solidFill>
                <a:cs typeface="Arial"/>
              </a:rPr>
              <a:t>(4)= 10</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kumimoji="0" lang="en-US" sz="2000" b="0" i="0" u="none" strike="noStrike" kern="1200" cap="none" spc="0" normalizeH="0" baseline="0" noProof="0" dirty="0">
                <a:ln>
                  <a:noFill/>
                </a:ln>
                <a:solidFill>
                  <a:schemeClr val="tx1"/>
                </a:solidFill>
                <a:effectLst/>
                <a:uLnTx/>
                <a:uFillTx/>
                <a:latin typeface="+mn-lt"/>
                <a:ea typeface="+mn-ea"/>
                <a:cs typeface="Arial"/>
              </a:rPr>
              <a:t>But which bundles used in V(4)? </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000" dirty="0">
                <a:latin typeface="+mn-lt"/>
                <a:ea typeface="+mn-ea"/>
                <a:cs typeface="Arial"/>
              </a:rPr>
              <a:t>We need to keep track of the bundle we picked at each column</a:t>
            </a:r>
            <a:r>
              <a:rPr kumimoji="0" lang="en-US" sz="2000" b="0" i="0" u="none" strike="noStrike" kern="1200" cap="none" spc="0" normalizeH="0" baseline="0" noProof="0" dirty="0">
                <a:ln>
                  <a:noFill/>
                </a:ln>
                <a:solidFill>
                  <a:schemeClr val="tx1"/>
                </a:solidFill>
                <a:effectLst/>
                <a:uLnTx/>
                <a:uFillTx/>
                <a:latin typeface="+mn-lt"/>
                <a:ea typeface="+mn-ea"/>
                <a:cs typeface="Arial"/>
                <a:sym typeface="Wingdings" pitchFamily="2" charset="2"/>
              </a:rPr>
              <a:t>  </a:t>
            </a:r>
            <a:endParaRPr kumimoji="0" lang="en-US" sz="2000" b="0" i="0" u="none" strike="noStrike" kern="1200" cap="none" spc="0" normalizeH="0" baseline="0" noProof="0" dirty="0">
              <a:ln>
                <a:noFill/>
              </a:ln>
              <a:solidFill>
                <a:schemeClr val="tx1"/>
              </a:solidFill>
              <a:effectLst/>
              <a:uLnTx/>
              <a:uFillTx/>
              <a:latin typeface="+mn-lt"/>
              <a:ea typeface="+mn-ea"/>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p:txBody>
      </p:sp>
      <p:graphicFrame>
        <p:nvGraphicFramePr>
          <p:cNvPr id="5" name="Table 4">
            <a:extLst>
              <a:ext uri="{FF2B5EF4-FFF2-40B4-BE49-F238E27FC236}">
                <a16:creationId xmlns:a16="http://schemas.microsoft.com/office/drawing/2014/main" id="{E537E2DD-74C8-7742-8517-A1B6D8391076}"/>
              </a:ext>
            </a:extLst>
          </p:cNvPr>
          <p:cNvGraphicFramePr>
            <a:graphicFrameLocks noGrp="1"/>
          </p:cNvGraphicFramePr>
          <p:nvPr>
            <p:extLst>
              <p:ext uri="{D42A27DB-BD31-4B8C-83A1-F6EECF244321}">
                <p14:modId xmlns:p14="http://schemas.microsoft.com/office/powerpoint/2010/main" val="175048404"/>
              </p:ext>
            </p:extLst>
          </p:nvPr>
        </p:nvGraphicFramePr>
        <p:xfrm>
          <a:off x="232824" y="2636912"/>
          <a:ext cx="8431208" cy="1112520"/>
        </p:xfrm>
        <a:graphic>
          <a:graphicData uri="http://schemas.openxmlformats.org/drawingml/2006/table">
            <a:tbl>
              <a:tblPr firstRow="1" bandRow="1">
                <a:tableStyleId>{69CF1AB2-1976-4502-BF36-3FF5EA218861}</a:tableStyleId>
              </a:tblPr>
              <a:tblGrid>
                <a:gridCol w="1327428">
                  <a:extLst>
                    <a:ext uri="{9D8B030D-6E8A-4147-A177-3AD203B41FA5}">
                      <a16:colId xmlns:a16="http://schemas.microsoft.com/office/drawing/2014/main" val="2796202364"/>
                    </a:ext>
                  </a:extLst>
                </a:gridCol>
                <a:gridCol w="710760">
                  <a:extLst>
                    <a:ext uri="{9D8B030D-6E8A-4147-A177-3AD203B41FA5}">
                      <a16:colId xmlns:a16="http://schemas.microsoft.com/office/drawing/2014/main" val="2221936677"/>
                    </a:ext>
                  </a:extLst>
                </a:gridCol>
                <a:gridCol w="790650">
                  <a:extLst>
                    <a:ext uri="{9D8B030D-6E8A-4147-A177-3AD203B41FA5}">
                      <a16:colId xmlns:a16="http://schemas.microsoft.com/office/drawing/2014/main" val="1527775230"/>
                    </a:ext>
                  </a:extLst>
                </a:gridCol>
                <a:gridCol w="718772">
                  <a:extLst>
                    <a:ext uri="{9D8B030D-6E8A-4147-A177-3AD203B41FA5}">
                      <a16:colId xmlns:a16="http://schemas.microsoft.com/office/drawing/2014/main" val="3404678706"/>
                    </a:ext>
                  </a:extLst>
                </a:gridCol>
                <a:gridCol w="667993">
                  <a:extLst>
                    <a:ext uri="{9D8B030D-6E8A-4147-A177-3AD203B41FA5}">
                      <a16:colId xmlns:a16="http://schemas.microsoft.com/office/drawing/2014/main" val="1991387256"/>
                    </a:ext>
                  </a:extLst>
                </a:gridCol>
                <a:gridCol w="843121">
                  <a:extLst>
                    <a:ext uri="{9D8B030D-6E8A-4147-A177-3AD203B41FA5}">
                      <a16:colId xmlns:a16="http://schemas.microsoft.com/office/drawing/2014/main" val="2744196180"/>
                    </a:ext>
                  </a:extLst>
                </a:gridCol>
                <a:gridCol w="843121">
                  <a:extLst>
                    <a:ext uri="{9D8B030D-6E8A-4147-A177-3AD203B41FA5}">
                      <a16:colId xmlns:a16="http://schemas.microsoft.com/office/drawing/2014/main" val="4186553501"/>
                    </a:ext>
                  </a:extLst>
                </a:gridCol>
                <a:gridCol w="843121">
                  <a:extLst>
                    <a:ext uri="{9D8B030D-6E8A-4147-A177-3AD203B41FA5}">
                      <a16:colId xmlns:a16="http://schemas.microsoft.com/office/drawing/2014/main" val="1085071257"/>
                    </a:ext>
                  </a:extLst>
                </a:gridCol>
                <a:gridCol w="843121">
                  <a:extLst>
                    <a:ext uri="{9D8B030D-6E8A-4147-A177-3AD203B41FA5}">
                      <a16:colId xmlns:a16="http://schemas.microsoft.com/office/drawing/2014/main" val="3469125694"/>
                    </a:ext>
                  </a:extLst>
                </a:gridCol>
                <a:gridCol w="843121">
                  <a:extLst>
                    <a:ext uri="{9D8B030D-6E8A-4147-A177-3AD203B41FA5}">
                      <a16:colId xmlns:a16="http://schemas.microsoft.com/office/drawing/2014/main" val="3971799115"/>
                    </a:ext>
                  </a:extLst>
                </a:gridCol>
              </a:tblGrid>
              <a:tr h="370840">
                <a:tc>
                  <a:txBody>
                    <a:bodyPr/>
                    <a:lstStyle/>
                    <a:p>
                      <a:r>
                        <a:rPr lang="en-US" dirty="0"/>
                        <a:t>w</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3505392165"/>
                  </a:ext>
                </a:extLst>
              </a:tr>
              <a:tr h="370840">
                <a:tc>
                  <a:txBody>
                    <a:bodyPr/>
                    <a:lstStyle/>
                    <a:p>
                      <a:r>
                        <a:rPr lang="en-US" dirty="0"/>
                        <a:t>V(w)</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10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39161147"/>
                  </a:ext>
                </a:extLst>
              </a:tr>
              <a:tr h="370840">
                <a:tc>
                  <a:txBody>
                    <a:bodyPr/>
                    <a:lstStyle/>
                    <a:p>
                      <a:r>
                        <a:rPr lang="en-US" dirty="0"/>
                        <a:t>max </a:t>
                      </a:r>
                      <a:r>
                        <a:rPr lang="en-US" dirty="0" err="1"/>
                        <a:t>i</a:t>
                      </a:r>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2</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152259141"/>
                  </a:ext>
                </a:extLst>
              </a:tr>
            </a:tbl>
          </a:graphicData>
        </a:graphic>
      </p:graphicFrame>
      <p:graphicFrame>
        <p:nvGraphicFramePr>
          <p:cNvPr id="6" name="Table 5">
            <a:extLst>
              <a:ext uri="{FF2B5EF4-FFF2-40B4-BE49-F238E27FC236}">
                <a16:creationId xmlns:a16="http://schemas.microsoft.com/office/drawing/2014/main" id="{7EA92C15-2FFE-9443-9AAB-4D834D0C7043}"/>
              </a:ext>
            </a:extLst>
          </p:cNvPr>
          <p:cNvGraphicFramePr>
            <a:graphicFrameLocks noGrp="1"/>
          </p:cNvGraphicFramePr>
          <p:nvPr>
            <p:extLst>
              <p:ext uri="{D42A27DB-BD31-4B8C-83A1-F6EECF244321}">
                <p14:modId xmlns:p14="http://schemas.microsoft.com/office/powerpoint/2010/main" val="2871047014"/>
              </p:ext>
            </p:extLst>
          </p:nvPr>
        </p:nvGraphicFramePr>
        <p:xfrm>
          <a:off x="1062682" y="1028701"/>
          <a:ext cx="7601350" cy="1112520"/>
        </p:xfrm>
        <a:graphic>
          <a:graphicData uri="http://schemas.openxmlformats.org/drawingml/2006/table">
            <a:tbl>
              <a:tblPr firstRow="1" bandRow="1">
                <a:tableStyleId>{69CF1AB2-1976-4502-BF36-3FF5EA218861}</a:tableStyleId>
              </a:tblPr>
              <a:tblGrid>
                <a:gridCol w="1196774">
                  <a:extLst>
                    <a:ext uri="{9D8B030D-6E8A-4147-A177-3AD203B41FA5}">
                      <a16:colId xmlns:a16="http://schemas.microsoft.com/office/drawing/2014/main" val="2796202364"/>
                    </a:ext>
                  </a:extLst>
                </a:gridCol>
                <a:gridCol w="640802">
                  <a:extLst>
                    <a:ext uri="{9D8B030D-6E8A-4147-A177-3AD203B41FA5}">
                      <a16:colId xmlns:a16="http://schemas.microsoft.com/office/drawing/2014/main" val="2221936677"/>
                    </a:ext>
                  </a:extLst>
                </a:gridCol>
                <a:gridCol w="712829">
                  <a:extLst>
                    <a:ext uri="{9D8B030D-6E8A-4147-A177-3AD203B41FA5}">
                      <a16:colId xmlns:a16="http://schemas.microsoft.com/office/drawing/2014/main" val="1527775230"/>
                    </a:ext>
                  </a:extLst>
                </a:gridCol>
                <a:gridCol w="648026">
                  <a:extLst>
                    <a:ext uri="{9D8B030D-6E8A-4147-A177-3AD203B41FA5}">
                      <a16:colId xmlns:a16="http://schemas.microsoft.com/office/drawing/2014/main" val="3404678706"/>
                    </a:ext>
                  </a:extLst>
                </a:gridCol>
                <a:gridCol w="602244">
                  <a:extLst>
                    <a:ext uri="{9D8B030D-6E8A-4147-A177-3AD203B41FA5}">
                      <a16:colId xmlns:a16="http://schemas.microsoft.com/office/drawing/2014/main" val="1991387256"/>
                    </a:ext>
                  </a:extLst>
                </a:gridCol>
                <a:gridCol w="760135">
                  <a:extLst>
                    <a:ext uri="{9D8B030D-6E8A-4147-A177-3AD203B41FA5}">
                      <a16:colId xmlns:a16="http://schemas.microsoft.com/office/drawing/2014/main" val="2744196180"/>
                    </a:ext>
                  </a:extLst>
                </a:gridCol>
                <a:gridCol w="760135">
                  <a:extLst>
                    <a:ext uri="{9D8B030D-6E8A-4147-A177-3AD203B41FA5}">
                      <a16:colId xmlns:a16="http://schemas.microsoft.com/office/drawing/2014/main" val="4186553501"/>
                    </a:ext>
                  </a:extLst>
                </a:gridCol>
                <a:gridCol w="760135">
                  <a:extLst>
                    <a:ext uri="{9D8B030D-6E8A-4147-A177-3AD203B41FA5}">
                      <a16:colId xmlns:a16="http://schemas.microsoft.com/office/drawing/2014/main" val="1085071257"/>
                    </a:ext>
                  </a:extLst>
                </a:gridCol>
                <a:gridCol w="760135">
                  <a:extLst>
                    <a:ext uri="{9D8B030D-6E8A-4147-A177-3AD203B41FA5}">
                      <a16:colId xmlns:a16="http://schemas.microsoft.com/office/drawing/2014/main" val="3469125694"/>
                    </a:ext>
                  </a:extLst>
                </a:gridCol>
                <a:gridCol w="760135">
                  <a:extLst>
                    <a:ext uri="{9D8B030D-6E8A-4147-A177-3AD203B41FA5}">
                      <a16:colId xmlns:a16="http://schemas.microsoft.com/office/drawing/2014/main" val="3971799115"/>
                    </a:ext>
                  </a:extLst>
                </a:gridCol>
              </a:tblGrid>
              <a:tr h="370840">
                <a:tc>
                  <a:txBody>
                    <a:bodyPr/>
                    <a:lstStyle/>
                    <a:p>
                      <a:r>
                        <a:rPr lang="en-US" dirty="0"/>
                        <a:t>bundle </a:t>
                      </a:r>
                      <a:r>
                        <a:rPr lang="en-US" dirty="0" err="1"/>
                        <a:t>i</a:t>
                      </a:r>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3505392165"/>
                  </a:ext>
                </a:extLst>
              </a:tr>
              <a:tr h="370840">
                <a:tc>
                  <a:txBody>
                    <a:bodyPr/>
                    <a:lstStyle/>
                    <a:p>
                      <a:r>
                        <a:rPr lang="en-US" dirty="0"/>
                        <a:t>size </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821749310"/>
                  </a:ext>
                </a:extLst>
              </a:tr>
              <a:tr h="370840">
                <a:tc>
                  <a:txBody>
                    <a:bodyPr/>
                    <a:lstStyle/>
                    <a:p>
                      <a:r>
                        <a:rPr lang="en-US" dirty="0"/>
                        <a:t>price P[</a:t>
                      </a:r>
                      <a:r>
                        <a:rPr lang="en-US" dirty="0" err="1"/>
                        <a:t>i</a:t>
                      </a:r>
                      <a:r>
                        <a:rPr lang="en-US" dirty="0"/>
                        <a:t>]</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$17</a:t>
                      </a:r>
                    </a:p>
                  </a:txBody>
                  <a:tcPr/>
                </a:tc>
                <a:tc>
                  <a:txBody>
                    <a:bodyPr/>
                    <a:lstStyle/>
                    <a:p>
                      <a:pPr algn="ctr"/>
                      <a:r>
                        <a:rPr lang="en-US" dirty="0"/>
                        <a:t>$17</a:t>
                      </a:r>
                    </a:p>
                  </a:txBody>
                  <a:tcPr/>
                </a:tc>
                <a:tc>
                  <a:txBody>
                    <a:bodyPr/>
                    <a:lstStyle/>
                    <a:p>
                      <a:pPr algn="ctr"/>
                      <a:r>
                        <a:rPr lang="en-US" dirty="0"/>
                        <a:t>$20</a:t>
                      </a:r>
                    </a:p>
                  </a:txBody>
                  <a:tcPr/>
                </a:tc>
                <a:extLst>
                  <a:ext uri="{0D108BD9-81ED-4DB2-BD59-A6C34878D82A}">
                    <a16:rowId xmlns:a16="http://schemas.microsoft.com/office/drawing/2014/main" val="2469406051"/>
                  </a:ext>
                </a:extLst>
              </a:tr>
            </a:tbl>
          </a:graphicData>
        </a:graphic>
      </p:graphicFrame>
    </p:spTree>
    <p:extLst>
      <p:ext uri="{BB962C8B-B14F-4D97-AF65-F5344CB8AC3E}">
        <p14:creationId xmlns:p14="http://schemas.microsoft.com/office/powerpoint/2010/main" val="3051464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Baked Beans Bundles</a:t>
            </a:r>
          </a:p>
        </p:txBody>
      </p:sp>
      <p:sp>
        <p:nvSpPr>
          <p:cNvPr id="3" name="Content Placeholder 2"/>
          <p:cNvSpPr>
            <a:spLocks noGrp="1"/>
          </p:cNvSpPr>
          <p:nvPr>
            <p:ph idx="1"/>
          </p:nvPr>
        </p:nvSpPr>
        <p:spPr>
          <a:xfrm>
            <a:off x="107504" y="677342"/>
            <a:ext cx="9036496" cy="4800600"/>
          </a:xfrm>
        </p:spPr>
        <p:txBody>
          <a:bodyPr/>
          <a:lstStyle/>
          <a:p>
            <a:pPr marL="457200" indent="-457200">
              <a:spcBef>
                <a:spcPts val="0"/>
              </a:spcBef>
              <a:spcAft>
                <a:spcPts val="1200"/>
              </a:spcAft>
              <a:buAutoNum type="alphaLcParenBoth" startAt="2"/>
            </a:pPr>
            <a:r>
              <a:rPr lang="en-US" sz="1800" b="1" dirty="0">
                <a:effectLst/>
              </a:rPr>
              <a:t>Run the algorithm manually</a:t>
            </a:r>
          </a:p>
          <a:p>
            <a:pPr marL="457200" indent="-457200">
              <a:spcBef>
                <a:spcPts val="0"/>
              </a:spcBef>
              <a:spcAft>
                <a:spcPts val="1200"/>
              </a:spcAft>
              <a:buAutoNum type="alphaLcParenBoth" startAt="2"/>
            </a:pPr>
            <a:r>
              <a:rPr lang="en-US" sz="1800" b="1" dirty="0">
                <a:effectLst/>
              </a:rPr>
              <a:t>Complexity = ?</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r>
              <a:rPr lang="en-US" sz="1800" dirty="0">
                <a:effectLst/>
              </a:rPr>
              <a:t>Run the algorithm:</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r>
              <a:rPr lang="en-US" sz="1800" dirty="0">
                <a:effectLst/>
              </a:rPr>
              <a:t>Running time &amp; space:</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2200" dirty="0">
              <a:effectLst/>
            </a:endParaRPr>
          </a:p>
          <a:p>
            <a:pPr marL="0" indent="0">
              <a:spcBef>
                <a:spcPts val="0"/>
              </a:spcBef>
              <a:spcAft>
                <a:spcPts val="1200"/>
              </a:spcAft>
              <a:buNone/>
            </a:pPr>
            <a:r>
              <a:rPr lang="en-US" sz="2200" dirty="0">
                <a:effectLst/>
              </a:rPr>
              <a:t>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15</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748903252"/>
              </p:ext>
            </p:extLst>
          </p:nvPr>
        </p:nvGraphicFramePr>
        <p:xfrm>
          <a:off x="1691680" y="1525837"/>
          <a:ext cx="5214416" cy="1010920"/>
        </p:xfrm>
        <a:graphic>
          <a:graphicData uri="http://schemas.openxmlformats.org/drawingml/2006/table">
            <a:tbl>
              <a:tblPr firstRow="1" bandRow="1">
                <a:tableStyleId>{69CF1AB2-1976-4502-BF36-3FF5EA218861}</a:tableStyleId>
              </a:tblPr>
              <a:tblGrid>
                <a:gridCol w="1161294">
                  <a:extLst>
                    <a:ext uri="{9D8B030D-6E8A-4147-A177-3AD203B41FA5}">
                      <a16:colId xmlns:a16="http://schemas.microsoft.com/office/drawing/2014/main" val="20000"/>
                    </a:ext>
                  </a:extLst>
                </a:gridCol>
                <a:gridCol w="428486">
                  <a:extLst>
                    <a:ext uri="{9D8B030D-6E8A-4147-A177-3AD203B41FA5}">
                      <a16:colId xmlns:a16="http://schemas.microsoft.com/office/drawing/2014/main" val="20001"/>
                    </a:ext>
                  </a:extLst>
                </a:gridCol>
                <a:gridCol w="431147">
                  <a:extLst>
                    <a:ext uri="{9D8B030D-6E8A-4147-A177-3AD203B41FA5}">
                      <a16:colId xmlns:a16="http://schemas.microsoft.com/office/drawing/2014/main" val="20002"/>
                    </a:ext>
                  </a:extLst>
                </a:gridCol>
                <a:gridCol w="431147">
                  <a:extLst>
                    <a:ext uri="{9D8B030D-6E8A-4147-A177-3AD203B41FA5}">
                      <a16:colId xmlns:a16="http://schemas.microsoft.com/office/drawing/2014/main" val="20003"/>
                    </a:ext>
                  </a:extLst>
                </a:gridCol>
                <a:gridCol w="369556">
                  <a:extLst>
                    <a:ext uri="{9D8B030D-6E8A-4147-A177-3AD203B41FA5}">
                      <a16:colId xmlns:a16="http://schemas.microsoft.com/office/drawing/2014/main" val="20004"/>
                    </a:ext>
                  </a:extLst>
                </a:gridCol>
                <a:gridCol w="369556">
                  <a:extLst>
                    <a:ext uri="{9D8B030D-6E8A-4147-A177-3AD203B41FA5}">
                      <a16:colId xmlns:a16="http://schemas.microsoft.com/office/drawing/2014/main" val="20005"/>
                    </a:ext>
                  </a:extLst>
                </a:gridCol>
                <a:gridCol w="492741">
                  <a:extLst>
                    <a:ext uri="{9D8B030D-6E8A-4147-A177-3AD203B41FA5}">
                      <a16:colId xmlns:a16="http://schemas.microsoft.com/office/drawing/2014/main" val="20006"/>
                    </a:ext>
                  </a:extLst>
                </a:gridCol>
                <a:gridCol w="521147">
                  <a:extLst>
                    <a:ext uri="{9D8B030D-6E8A-4147-A177-3AD203B41FA5}">
                      <a16:colId xmlns:a16="http://schemas.microsoft.com/office/drawing/2014/main" val="20007"/>
                    </a:ext>
                  </a:extLst>
                </a:gridCol>
                <a:gridCol w="493255">
                  <a:extLst>
                    <a:ext uri="{9D8B030D-6E8A-4147-A177-3AD203B41FA5}">
                      <a16:colId xmlns:a16="http://schemas.microsoft.com/office/drawing/2014/main" val="20008"/>
                    </a:ext>
                  </a:extLst>
                </a:gridCol>
                <a:gridCol w="516087">
                  <a:extLst>
                    <a:ext uri="{9D8B030D-6E8A-4147-A177-3AD203B41FA5}">
                      <a16:colId xmlns:a16="http://schemas.microsoft.com/office/drawing/2014/main" val="20009"/>
                    </a:ext>
                  </a:extLst>
                </a:gridCol>
              </a:tblGrid>
              <a:tr h="370840">
                <a:tc>
                  <a:txBody>
                    <a:bodyPr/>
                    <a:lstStyle/>
                    <a:p>
                      <a:r>
                        <a:rPr lang="en-US" dirty="0"/>
                        <a:t>bundle size</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price pi</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17</a:t>
                      </a:r>
                    </a:p>
                  </a:txBody>
                  <a:tcPr/>
                </a:tc>
                <a:tc>
                  <a:txBody>
                    <a:bodyPr/>
                    <a:lstStyle/>
                    <a:p>
                      <a:pPr algn="ctr"/>
                      <a:r>
                        <a:rPr lang="en-US" dirty="0"/>
                        <a:t>17</a:t>
                      </a:r>
                    </a:p>
                  </a:txBody>
                  <a:tcPr/>
                </a:tc>
                <a:tc>
                  <a:txBody>
                    <a:bodyPr/>
                    <a:lstStyle/>
                    <a:p>
                      <a:pPr algn="ctr"/>
                      <a:r>
                        <a:rPr lang="en-US" dirty="0"/>
                        <a:t>20</a:t>
                      </a:r>
                    </a:p>
                  </a:txBody>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74F8D816-96F7-1E45-B142-32A35BB3BAEF}"/>
              </a:ext>
            </a:extLst>
          </p:cNvPr>
          <p:cNvGraphicFramePr>
            <a:graphicFrameLocks noGrp="1"/>
          </p:cNvGraphicFramePr>
          <p:nvPr>
            <p:extLst>
              <p:ext uri="{D42A27DB-BD31-4B8C-83A1-F6EECF244321}">
                <p14:modId xmlns:p14="http://schemas.microsoft.com/office/powerpoint/2010/main" val="2593182476"/>
              </p:ext>
            </p:extLst>
          </p:nvPr>
        </p:nvGraphicFramePr>
        <p:xfrm>
          <a:off x="231755" y="3241481"/>
          <a:ext cx="8623297" cy="1112520"/>
        </p:xfrm>
        <a:graphic>
          <a:graphicData uri="http://schemas.openxmlformats.org/drawingml/2006/table">
            <a:tbl>
              <a:tblPr firstRow="1" bandRow="1">
                <a:tableStyleId>{69CF1AB2-1976-4502-BF36-3FF5EA218861}</a:tableStyleId>
              </a:tblPr>
              <a:tblGrid>
                <a:gridCol w="165630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88910">
                  <a:extLst>
                    <a:ext uri="{9D8B030D-6E8A-4147-A177-3AD203B41FA5}">
                      <a16:colId xmlns:a16="http://schemas.microsoft.com/office/drawing/2014/main" val="20002"/>
                    </a:ext>
                  </a:extLst>
                </a:gridCol>
                <a:gridCol w="735148">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cans w</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revenue V(w)</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r>
                        <a:rPr lang="en-US" dirty="0"/>
                        <a:t>bundle Bi, </a:t>
                      </a:r>
                      <a:r>
                        <a:rPr lang="en-US" dirty="0" err="1"/>
                        <a:t>i</a:t>
                      </a:r>
                      <a:r>
                        <a:rPr lang="en-US" dirty="0"/>
                        <a:t>=</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7984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Baked Beans Bundles</a:t>
            </a:r>
          </a:p>
        </p:txBody>
      </p:sp>
      <p:sp>
        <p:nvSpPr>
          <p:cNvPr id="3" name="Content Placeholder 2"/>
          <p:cNvSpPr>
            <a:spLocks noGrp="1"/>
          </p:cNvSpPr>
          <p:nvPr>
            <p:ph idx="1"/>
          </p:nvPr>
        </p:nvSpPr>
        <p:spPr>
          <a:xfrm>
            <a:off x="107504" y="677342"/>
            <a:ext cx="9036496" cy="4800600"/>
          </a:xfrm>
        </p:spPr>
        <p:txBody>
          <a:bodyPr/>
          <a:lstStyle/>
          <a:p>
            <a:pPr marL="457200" indent="-457200">
              <a:spcBef>
                <a:spcPts val="0"/>
              </a:spcBef>
              <a:spcAft>
                <a:spcPts val="1200"/>
              </a:spcAft>
              <a:buAutoNum type="alphaLcParenBoth" startAt="2"/>
            </a:pPr>
            <a:r>
              <a:rPr lang="en-US" sz="1800" b="1" dirty="0">
                <a:effectLst/>
              </a:rPr>
              <a:t>Run the algorithm manually</a:t>
            </a:r>
          </a:p>
          <a:p>
            <a:pPr marL="457200" indent="-457200">
              <a:spcBef>
                <a:spcPts val="0"/>
              </a:spcBef>
              <a:spcAft>
                <a:spcPts val="1200"/>
              </a:spcAft>
              <a:buAutoNum type="alphaLcParenBoth" startAt="2"/>
            </a:pPr>
            <a:r>
              <a:rPr lang="en-US" sz="1800" b="1" dirty="0">
                <a:effectLst/>
              </a:rPr>
              <a:t>Complexity = ?</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r>
              <a:rPr lang="en-US" sz="1800" dirty="0">
                <a:effectLst/>
              </a:rPr>
              <a:t>Run the algorithm:</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r>
              <a:rPr lang="en-US" sz="1800" dirty="0">
                <a:effectLst/>
              </a:rPr>
              <a:t>Running time &amp; space:</a:t>
            </a:r>
          </a:p>
          <a:p>
            <a:pPr>
              <a:spcBef>
                <a:spcPts val="200"/>
              </a:spcBef>
            </a:pPr>
            <a:r>
              <a:rPr lang="en-US" sz="1800" dirty="0"/>
              <a:t>O(</a:t>
            </a:r>
            <a:r>
              <a:rPr lang="en-US" sz="1800" dirty="0" err="1"/>
              <a:t>nw</a:t>
            </a:r>
            <a:r>
              <a:rPr lang="en-US" sz="1800" dirty="0"/>
              <a:t>) time</a:t>
            </a:r>
            <a:endParaRPr lang="en-US" sz="1800" dirty="0">
              <a:sym typeface="Wingdings" pitchFamily="2" charset="2"/>
            </a:endParaRPr>
          </a:p>
          <a:p>
            <a:pPr>
              <a:spcBef>
                <a:spcPts val="200"/>
              </a:spcBef>
            </a:pPr>
            <a:r>
              <a:rPr lang="en-US" sz="1800" b="1" dirty="0">
                <a:sym typeface="Wingdings" pitchFamily="2" charset="2"/>
              </a:rPr>
              <a:t>Note:</a:t>
            </a:r>
            <a:r>
              <a:rPr lang="en-US" sz="1800" dirty="0">
                <a:sym typeface="Wingdings" pitchFamily="2" charset="2"/>
              </a:rPr>
              <a:t> in the original task, w=n, and hence O(n</a:t>
            </a:r>
            <a:r>
              <a:rPr lang="en-US" sz="1800" baseline="30000" dirty="0">
                <a:sym typeface="Wingdings" pitchFamily="2" charset="2"/>
              </a:rPr>
              <a:t>2</a:t>
            </a:r>
            <a:r>
              <a:rPr lang="en-US" sz="1800" dirty="0">
                <a:sym typeface="Wingdings" pitchFamily="2" charset="2"/>
              </a:rPr>
              <a:t>)</a:t>
            </a:r>
            <a:endParaRPr lang="en-US" sz="1800" dirty="0"/>
          </a:p>
          <a:p>
            <a:pPr>
              <a:spcBef>
                <a:spcPts val="200"/>
              </a:spcBef>
            </a:pPr>
            <a:r>
              <a:rPr lang="en-US" sz="1800" dirty="0"/>
              <a:t>O(w) space</a:t>
            </a:r>
          </a:p>
          <a:p>
            <a:pPr>
              <a:spcBef>
                <a:spcPts val="200"/>
              </a:spcBef>
            </a:pPr>
            <a:endParaRPr lang="en-US" sz="1800" dirty="0"/>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2200" dirty="0">
              <a:effectLst/>
            </a:endParaRPr>
          </a:p>
          <a:p>
            <a:pPr marL="0" indent="0">
              <a:spcBef>
                <a:spcPts val="0"/>
              </a:spcBef>
              <a:spcAft>
                <a:spcPts val="1200"/>
              </a:spcAft>
              <a:buNone/>
            </a:pPr>
            <a:r>
              <a:rPr lang="en-US" sz="2200" dirty="0">
                <a:effectLst/>
              </a:rPr>
              <a:t>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16</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733716888"/>
              </p:ext>
            </p:extLst>
          </p:nvPr>
        </p:nvGraphicFramePr>
        <p:xfrm>
          <a:off x="265113" y="1493080"/>
          <a:ext cx="8623299" cy="741680"/>
        </p:xfrm>
        <a:graphic>
          <a:graphicData uri="http://schemas.openxmlformats.org/drawingml/2006/table">
            <a:tbl>
              <a:tblPr firstRow="1" bandRow="1">
                <a:tableStyleId>{69CF1AB2-1976-4502-BF36-3FF5EA218861}</a:tableStyleId>
              </a:tblPr>
              <a:tblGrid>
                <a:gridCol w="1714599">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89702">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bundle size</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price $</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17</a:t>
                      </a:r>
                    </a:p>
                  </a:txBody>
                  <a:tcPr/>
                </a:tc>
                <a:tc>
                  <a:txBody>
                    <a:bodyPr/>
                    <a:lstStyle/>
                    <a:p>
                      <a:pPr algn="ctr"/>
                      <a:r>
                        <a:rPr lang="en-US" dirty="0"/>
                        <a:t>17</a:t>
                      </a:r>
                    </a:p>
                  </a:txBody>
                  <a:tcPr/>
                </a:tc>
                <a:tc>
                  <a:txBody>
                    <a:bodyPr/>
                    <a:lstStyle/>
                    <a:p>
                      <a:pPr algn="ctr"/>
                      <a:r>
                        <a:rPr lang="en-US" dirty="0"/>
                        <a:t>20</a:t>
                      </a:r>
                    </a:p>
                  </a:txBody>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74F8D816-96F7-1E45-B142-32A35BB3BAEF}"/>
              </a:ext>
            </a:extLst>
          </p:cNvPr>
          <p:cNvGraphicFramePr>
            <a:graphicFrameLocks noGrp="1"/>
          </p:cNvGraphicFramePr>
          <p:nvPr/>
        </p:nvGraphicFramePr>
        <p:xfrm>
          <a:off x="231755" y="3241481"/>
          <a:ext cx="8623297" cy="1112520"/>
        </p:xfrm>
        <a:graphic>
          <a:graphicData uri="http://schemas.openxmlformats.org/drawingml/2006/table">
            <a:tbl>
              <a:tblPr firstRow="1" bandRow="1">
                <a:tableStyleId>{69CF1AB2-1976-4502-BF36-3FF5EA218861}</a:tableStyleId>
              </a:tblPr>
              <a:tblGrid>
                <a:gridCol w="165630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88910">
                  <a:extLst>
                    <a:ext uri="{9D8B030D-6E8A-4147-A177-3AD203B41FA5}">
                      <a16:colId xmlns:a16="http://schemas.microsoft.com/office/drawing/2014/main" val="20002"/>
                    </a:ext>
                  </a:extLst>
                </a:gridCol>
                <a:gridCol w="735148">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cans w</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revenue V(w)</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r>
                        <a:rPr lang="en-US" dirty="0"/>
                        <a:t>bundle B</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77839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000" dirty="0"/>
              <a:t>Bean Bundles: Pseudocode?</a:t>
            </a:r>
          </a:p>
        </p:txBody>
      </p:sp>
      <p:graphicFrame>
        <p:nvGraphicFramePr>
          <p:cNvPr id="6" name="Table 6">
            <a:extLst>
              <a:ext uri="{FF2B5EF4-FFF2-40B4-BE49-F238E27FC236}">
                <a16:creationId xmlns:a16="http://schemas.microsoft.com/office/drawing/2014/main" id="{B2A4740C-BF95-4542-8F76-02259E0042D2}"/>
              </a:ext>
            </a:extLst>
          </p:cNvPr>
          <p:cNvGraphicFramePr>
            <a:graphicFrameLocks noGrp="1"/>
          </p:cNvGraphicFramePr>
          <p:nvPr>
            <p:extLst>
              <p:ext uri="{D42A27DB-BD31-4B8C-83A1-F6EECF244321}">
                <p14:modId xmlns:p14="http://schemas.microsoft.com/office/powerpoint/2010/main" val="294774673"/>
              </p:ext>
            </p:extLst>
          </p:nvPr>
        </p:nvGraphicFramePr>
        <p:xfrm>
          <a:off x="317997" y="2924944"/>
          <a:ext cx="8592746" cy="3230684"/>
        </p:xfrm>
        <a:graphic>
          <a:graphicData uri="http://schemas.openxmlformats.org/drawingml/2006/table">
            <a:tbl>
              <a:tblPr firstRow="1" bandRow="1">
                <a:tableStyleId>{5C22544A-7EE6-4342-B048-85BDC9FD1C3A}</a:tableStyleId>
              </a:tblPr>
              <a:tblGrid>
                <a:gridCol w="675933">
                  <a:extLst>
                    <a:ext uri="{9D8B030D-6E8A-4147-A177-3AD203B41FA5}">
                      <a16:colId xmlns:a16="http://schemas.microsoft.com/office/drawing/2014/main" val="2765982652"/>
                    </a:ext>
                  </a:extLst>
                </a:gridCol>
                <a:gridCol w="7916813">
                  <a:extLst>
                    <a:ext uri="{9D8B030D-6E8A-4147-A177-3AD203B41FA5}">
                      <a16:colId xmlns:a16="http://schemas.microsoft.com/office/drawing/2014/main" val="373707640"/>
                    </a:ext>
                  </a:extLst>
                </a:gridCol>
              </a:tblGrid>
              <a:tr h="396044">
                <a:tc>
                  <a:txBody>
                    <a:bodyPr/>
                    <a:lstStyle/>
                    <a:p>
                      <a:endParaRPr lang="en-US" dirty="0"/>
                    </a:p>
                  </a:txBody>
                  <a:tcPr/>
                </a:tc>
                <a:tc>
                  <a:txBody>
                    <a:bodyPr/>
                    <a:lstStyle/>
                    <a:p>
                      <a:r>
                        <a:rPr lang="en-US" dirty="0"/>
                        <a:t>function </a:t>
                      </a:r>
                      <a:r>
                        <a:rPr lang="en-US" dirty="0" err="1"/>
                        <a:t>BakedBean</a:t>
                      </a:r>
                      <a:r>
                        <a:rPr lang="en-US" dirty="0"/>
                        <a:t>(prices[1..n]) - sketch</a:t>
                      </a:r>
                    </a:p>
                  </a:txBody>
                  <a:tcPr/>
                </a:tc>
                <a:extLst>
                  <a:ext uri="{0D108BD9-81ED-4DB2-BD59-A6C34878D82A}">
                    <a16:rowId xmlns:a16="http://schemas.microsoft.com/office/drawing/2014/main" val="2887251247"/>
                  </a:ext>
                </a:extLst>
              </a:tr>
              <a:tr h="396044">
                <a:tc>
                  <a:txBody>
                    <a:bodyPr/>
                    <a:lstStyle/>
                    <a:p>
                      <a:endParaRPr lang="en-US"/>
                    </a:p>
                  </a:txBody>
                  <a:tcPr/>
                </a:tc>
                <a:tc>
                  <a:txBody>
                    <a:bodyPr/>
                    <a:lstStyle/>
                    <a:p>
                      <a:r>
                        <a:rPr lang="en-US" dirty="0"/>
                        <a:t>    set additional arrays: V[0..n], B[0..n] with initial values</a:t>
                      </a:r>
                    </a:p>
                    <a:p>
                      <a:r>
                        <a:rPr lang="en-US" dirty="0"/>
                        <a:t>    for w ← 1 to n  do  # </a:t>
                      </a:r>
                      <a:r>
                        <a:rPr lang="en-US" dirty="0">
                          <a:latin typeface="Agency FB" panose="020B0503020202020204" pitchFamily="34" charset="77"/>
                        </a:rPr>
                        <a:t>here n is number of cans we have, not number of bundles</a:t>
                      </a:r>
                    </a:p>
                    <a:p>
                      <a:r>
                        <a:rPr lang="en-US" dirty="0">
                          <a:latin typeface="Agency FB" panose="020B0503020202020204" pitchFamily="34" charset="77"/>
                        </a:rPr>
                        <a:t>                                                      # although they have the same value in this task</a:t>
                      </a:r>
                    </a:p>
                    <a:p>
                      <a:r>
                        <a:rPr lang="en-US" dirty="0">
                          <a:latin typeface="Agency FB" panose="020B0503020202020204" pitchFamily="34" charset="77"/>
                        </a:rPr>
                        <a:t>             # need to make a loop to compute the next 2 values </a:t>
                      </a:r>
                    </a:p>
                    <a:p>
                      <a:r>
                        <a:rPr lang="en-US" dirty="0"/>
                        <a:t>        V[w] ← max</a:t>
                      </a:r>
                      <a:r>
                        <a:rPr lang="en-US" sz="2400" baseline="-25000" dirty="0"/>
                        <a:t>i∈1..w</a:t>
                      </a:r>
                      <a:r>
                        <a:rPr lang="en-US" dirty="0"/>
                        <a:t> (prices[</a:t>
                      </a:r>
                      <a:r>
                        <a:rPr lang="en-US" dirty="0" err="1"/>
                        <a:t>i</a:t>
                      </a:r>
                      <a:r>
                        <a:rPr lang="en-US" dirty="0"/>
                        <a:t>] + V[w-</a:t>
                      </a:r>
                      <a:r>
                        <a:rPr lang="en-US" dirty="0" err="1"/>
                        <a:t>i</a:t>
                      </a:r>
                      <a:r>
                        <a:rPr lang="en-US" dirty="0"/>
                        <a:t>])    </a:t>
                      </a:r>
                    </a:p>
                    <a:p>
                      <a:r>
                        <a:rPr lang="en-US" dirty="0"/>
                        <a:t>        B[w] ← index </a:t>
                      </a:r>
                      <a:r>
                        <a:rPr lang="en-US" dirty="0" err="1"/>
                        <a:t>i</a:t>
                      </a:r>
                      <a:r>
                        <a:rPr lang="en-US" dirty="0"/>
                        <a:t> of the above max</a:t>
                      </a:r>
                    </a:p>
                    <a:p>
                      <a:r>
                        <a:rPr lang="en-US" dirty="0"/>
                        <a:t>    output V[n]     # print max value with n cans</a:t>
                      </a:r>
                    </a:p>
                    <a:p>
                      <a:r>
                        <a:rPr lang="en-US" dirty="0"/>
                        <a:t>    </a:t>
                      </a:r>
                      <a:r>
                        <a:rPr lang="en-US" sz="1800" kern="1200" dirty="0">
                          <a:solidFill>
                            <a:schemeClr val="dk1"/>
                          </a:solidFill>
                          <a:latin typeface="Agency FB" panose="020B0503020202020204" pitchFamily="34" charset="77"/>
                          <a:ea typeface="+mn-ea"/>
                          <a:cs typeface="+mn-cs"/>
                        </a:rPr>
                        <a:t># the print the used bundles, need to make a loop for that </a:t>
                      </a:r>
                    </a:p>
                    <a:p>
                      <a:r>
                        <a:rPr lang="en-US" dirty="0"/>
                        <a:t>    …</a:t>
                      </a:r>
                    </a:p>
                    <a:p>
                      <a:endParaRPr lang="en-US" dirty="0"/>
                    </a:p>
                  </a:txBody>
                  <a:tcPr/>
                </a:tc>
                <a:extLst>
                  <a:ext uri="{0D108BD9-81ED-4DB2-BD59-A6C34878D82A}">
                    <a16:rowId xmlns:a16="http://schemas.microsoft.com/office/drawing/2014/main" val="1487042368"/>
                  </a:ext>
                </a:extLst>
              </a:tr>
            </a:tbl>
          </a:graphicData>
        </a:graphic>
      </p:graphicFrame>
      <p:graphicFrame>
        <p:nvGraphicFramePr>
          <p:cNvPr id="7" name="Table 6">
            <a:extLst>
              <a:ext uri="{FF2B5EF4-FFF2-40B4-BE49-F238E27FC236}">
                <a16:creationId xmlns:a16="http://schemas.microsoft.com/office/drawing/2014/main" id="{212F8866-6C2A-5B41-B0B4-17784AE2865B}"/>
              </a:ext>
            </a:extLst>
          </p:cNvPr>
          <p:cNvGraphicFramePr>
            <a:graphicFrameLocks noGrp="1"/>
          </p:cNvGraphicFramePr>
          <p:nvPr>
            <p:extLst>
              <p:ext uri="{D42A27DB-BD31-4B8C-83A1-F6EECF244321}">
                <p14:modId xmlns:p14="http://schemas.microsoft.com/office/powerpoint/2010/main" val="1614563754"/>
              </p:ext>
            </p:extLst>
          </p:nvPr>
        </p:nvGraphicFramePr>
        <p:xfrm>
          <a:off x="325336" y="528524"/>
          <a:ext cx="8623299" cy="741680"/>
        </p:xfrm>
        <a:graphic>
          <a:graphicData uri="http://schemas.openxmlformats.org/drawingml/2006/table">
            <a:tbl>
              <a:tblPr firstRow="1" bandRow="1">
                <a:tableStyleId>{69CF1AB2-1976-4502-BF36-3FF5EA218861}</a:tableStyleId>
              </a:tblPr>
              <a:tblGrid>
                <a:gridCol w="1714599">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89702">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bundle size</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price $</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17</a:t>
                      </a:r>
                    </a:p>
                  </a:txBody>
                  <a:tcPr/>
                </a:tc>
                <a:tc>
                  <a:txBody>
                    <a:bodyPr/>
                    <a:lstStyle/>
                    <a:p>
                      <a:pPr algn="ctr"/>
                      <a:r>
                        <a:rPr lang="en-US" dirty="0"/>
                        <a:t>17</a:t>
                      </a:r>
                    </a:p>
                  </a:txBody>
                  <a:tcPr/>
                </a:tc>
                <a:tc>
                  <a:txBody>
                    <a:bodyPr/>
                    <a:lstStyle/>
                    <a:p>
                      <a:pPr algn="ctr"/>
                      <a:r>
                        <a:rPr lang="en-US" dirty="0"/>
                        <a:t>20</a:t>
                      </a:r>
                    </a:p>
                  </a:txBody>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DA769BD8-83EC-624C-BBF9-4BF57DC3B01C}"/>
              </a:ext>
            </a:extLst>
          </p:cNvPr>
          <p:cNvGraphicFramePr>
            <a:graphicFrameLocks noGrp="1"/>
          </p:cNvGraphicFramePr>
          <p:nvPr>
            <p:extLst>
              <p:ext uri="{D42A27DB-BD31-4B8C-83A1-F6EECF244321}">
                <p14:modId xmlns:p14="http://schemas.microsoft.com/office/powerpoint/2010/main" val="2034958356"/>
              </p:ext>
            </p:extLst>
          </p:nvPr>
        </p:nvGraphicFramePr>
        <p:xfrm>
          <a:off x="265116" y="1447147"/>
          <a:ext cx="8623297" cy="1112520"/>
        </p:xfrm>
        <a:graphic>
          <a:graphicData uri="http://schemas.openxmlformats.org/drawingml/2006/table">
            <a:tbl>
              <a:tblPr firstRow="1" bandRow="1">
                <a:tableStyleId>{69CF1AB2-1976-4502-BF36-3FF5EA218861}</a:tableStyleId>
              </a:tblPr>
              <a:tblGrid>
                <a:gridCol w="165630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88910">
                  <a:extLst>
                    <a:ext uri="{9D8B030D-6E8A-4147-A177-3AD203B41FA5}">
                      <a16:colId xmlns:a16="http://schemas.microsoft.com/office/drawing/2014/main" val="20002"/>
                    </a:ext>
                  </a:extLst>
                </a:gridCol>
                <a:gridCol w="735148">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cans w</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revenue V(w)</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r>
                        <a:rPr lang="en-US" dirty="0"/>
                        <a:t>bundle B</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5087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000" dirty="0">
                <a:highlight>
                  <a:srgbClr val="FFFF00"/>
                </a:highlight>
              </a:rPr>
              <a:t>Bean Bundles: Pseudocode?</a:t>
            </a:r>
          </a:p>
        </p:txBody>
      </p:sp>
      <p:graphicFrame>
        <p:nvGraphicFramePr>
          <p:cNvPr id="6" name="Table 6">
            <a:extLst>
              <a:ext uri="{FF2B5EF4-FFF2-40B4-BE49-F238E27FC236}">
                <a16:creationId xmlns:a16="http://schemas.microsoft.com/office/drawing/2014/main" id="{B2A4740C-BF95-4542-8F76-02259E0042D2}"/>
              </a:ext>
            </a:extLst>
          </p:cNvPr>
          <p:cNvGraphicFramePr>
            <a:graphicFrameLocks noGrp="1"/>
          </p:cNvGraphicFramePr>
          <p:nvPr>
            <p:extLst>
              <p:ext uri="{D42A27DB-BD31-4B8C-83A1-F6EECF244321}">
                <p14:modId xmlns:p14="http://schemas.microsoft.com/office/powerpoint/2010/main" val="1758802582"/>
              </p:ext>
            </p:extLst>
          </p:nvPr>
        </p:nvGraphicFramePr>
        <p:xfrm>
          <a:off x="295667" y="548680"/>
          <a:ext cx="8592746" cy="5425244"/>
        </p:xfrm>
        <a:graphic>
          <a:graphicData uri="http://schemas.openxmlformats.org/drawingml/2006/table">
            <a:tbl>
              <a:tblPr firstRow="1" bandRow="1">
                <a:tableStyleId>{5C22544A-7EE6-4342-B048-85BDC9FD1C3A}</a:tableStyleId>
              </a:tblPr>
              <a:tblGrid>
                <a:gridCol w="675933">
                  <a:extLst>
                    <a:ext uri="{9D8B030D-6E8A-4147-A177-3AD203B41FA5}">
                      <a16:colId xmlns:a16="http://schemas.microsoft.com/office/drawing/2014/main" val="2765982652"/>
                    </a:ext>
                  </a:extLst>
                </a:gridCol>
                <a:gridCol w="7916813">
                  <a:extLst>
                    <a:ext uri="{9D8B030D-6E8A-4147-A177-3AD203B41FA5}">
                      <a16:colId xmlns:a16="http://schemas.microsoft.com/office/drawing/2014/main" val="373707640"/>
                    </a:ext>
                  </a:extLst>
                </a:gridCol>
              </a:tblGrid>
              <a:tr h="396044">
                <a:tc>
                  <a:txBody>
                    <a:bodyPr/>
                    <a:lstStyle/>
                    <a:p>
                      <a:endParaRPr lang="en-US"/>
                    </a:p>
                  </a:txBody>
                  <a:tcPr/>
                </a:tc>
                <a:tc>
                  <a:txBody>
                    <a:bodyPr/>
                    <a:lstStyle/>
                    <a:p>
                      <a:r>
                        <a:rPr lang="en-US" dirty="0"/>
                        <a:t>function </a:t>
                      </a:r>
                      <a:r>
                        <a:rPr lang="en-US" dirty="0" err="1"/>
                        <a:t>BakedBean</a:t>
                      </a:r>
                      <a:r>
                        <a:rPr lang="en-US" dirty="0"/>
                        <a:t>(prices[1..n])   #here W=n</a:t>
                      </a:r>
                    </a:p>
                  </a:txBody>
                  <a:tcPr/>
                </a:tc>
                <a:extLst>
                  <a:ext uri="{0D108BD9-81ED-4DB2-BD59-A6C34878D82A}">
                    <a16:rowId xmlns:a16="http://schemas.microsoft.com/office/drawing/2014/main" val="2887251247"/>
                  </a:ext>
                </a:extLst>
              </a:tr>
              <a:tr h="396044">
                <a:tc>
                  <a:txBody>
                    <a:bodyPr/>
                    <a:lstStyle/>
                    <a:p>
                      <a:endParaRPr lang="en-US"/>
                    </a:p>
                  </a:txBody>
                  <a:tcPr/>
                </a:tc>
                <a:tc>
                  <a:txBody>
                    <a:bodyPr/>
                    <a:lstStyle/>
                    <a:p>
                      <a:r>
                        <a:rPr lang="en-US" dirty="0"/>
                        <a:t>    #set additional arrays: V[0..n], B[0..n] with initial values</a:t>
                      </a:r>
                    </a:p>
                    <a:p>
                      <a:r>
                        <a:rPr lang="en-US" dirty="0"/>
                        <a:t>    V[0..n] ← {0,…,0}</a:t>
                      </a:r>
                    </a:p>
                    <a:p>
                      <a:r>
                        <a:rPr lang="en-US" dirty="0"/>
                        <a:t>    B[0..n] ← {0,…,0}</a:t>
                      </a:r>
                    </a:p>
                    <a:p>
                      <a:r>
                        <a:rPr lang="en-US" dirty="0"/>
                        <a:t>    for w ← 1 to n  do </a:t>
                      </a:r>
                      <a:r>
                        <a:rPr lang="en-US" dirty="0">
                          <a:latin typeface="Agency FB" panose="020B0503020202020204" pitchFamily="34" charset="77"/>
                        </a:rPr>
                        <a:t># computing max</a:t>
                      </a:r>
                    </a:p>
                    <a:p>
                      <a:r>
                        <a:rPr lang="en-US" dirty="0"/>
                        <a:t>        maxval←0, maxi ← 0</a:t>
                      </a:r>
                    </a:p>
                    <a:p>
                      <a:r>
                        <a:rPr lang="en-US" dirty="0"/>
                        <a:t>        for </a:t>
                      </a:r>
                      <a:r>
                        <a:rPr lang="en-US" dirty="0" err="1"/>
                        <a:t>i</a:t>
                      </a:r>
                      <a:r>
                        <a:rPr lang="en-US" dirty="0"/>
                        <a:t>← 1 to w do</a:t>
                      </a:r>
                    </a:p>
                    <a:p>
                      <a:r>
                        <a:rPr lang="en-US" dirty="0"/>
                        <a:t>            if V[w-</a:t>
                      </a:r>
                      <a:r>
                        <a:rPr lang="en-US" dirty="0" err="1"/>
                        <a:t>i</a:t>
                      </a:r>
                      <a:r>
                        <a:rPr lang="en-US" dirty="0"/>
                        <a:t>]+prices[</a:t>
                      </a:r>
                      <a:r>
                        <a:rPr lang="en-US" dirty="0" err="1"/>
                        <a:t>i</a:t>
                      </a:r>
                      <a:r>
                        <a:rPr lang="en-US" dirty="0"/>
                        <a:t>] &gt; </a:t>
                      </a:r>
                      <a:r>
                        <a:rPr lang="en-US" dirty="0" err="1"/>
                        <a:t>maxval</a:t>
                      </a:r>
                      <a:r>
                        <a:rPr lang="en-US" dirty="0"/>
                        <a:t> then</a:t>
                      </a:r>
                    </a:p>
                    <a:p>
                      <a:r>
                        <a:rPr lang="en-US" dirty="0"/>
                        <a:t>                </a:t>
                      </a:r>
                      <a:r>
                        <a:rPr lang="en-US" dirty="0" err="1"/>
                        <a:t>maxval</a:t>
                      </a:r>
                      <a:r>
                        <a:rPr lang="en-US" dirty="0"/>
                        <a:t>← V[w-</a:t>
                      </a:r>
                      <a:r>
                        <a:rPr lang="en-US" dirty="0" err="1"/>
                        <a:t>i</a:t>
                      </a:r>
                      <a:r>
                        <a:rPr lang="en-US" dirty="0"/>
                        <a:t>]+prices[</a:t>
                      </a:r>
                      <a:r>
                        <a:rPr lang="en-US" dirty="0" err="1"/>
                        <a:t>i</a:t>
                      </a:r>
                      <a:r>
                        <a:rPr lang="en-US" dirty="0"/>
                        <a:t>]</a:t>
                      </a:r>
                    </a:p>
                    <a:p>
                      <a:r>
                        <a:rPr lang="en-US" dirty="0"/>
                        <a:t>                maxi= </a:t>
                      </a:r>
                      <a:r>
                        <a:rPr lang="en-US" dirty="0" err="1"/>
                        <a:t>i</a:t>
                      </a:r>
                      <a:r>
                        <a:rPr lang="en-US" dirty="0"/>
                        <a:t> </a:t>
                      </a:r>
                    </a:p>
                    <a:p>
                      <a:r>
                        <a:rPr lang="en-US" dirty="0"/>
                        <a:t>        V[w] ← </a:t>
                      </a:r>
                      <a:r>
                        <a:rPr lang="en-US" dirty="0" err="1"/>
                        <a:t>maxval</a:t>
                      </a:r>
                      <a:r>
                        <a:rPr lang="en-US" dirty="0"/>
                        <a:t>   </a:t>
                      </a:r>
                    </a:p>
                    <a:p>
                      <a:r>
                        <a:rPr lang="en-US" dirty="0"/>
                        <a:t>        B[w] ← maxi</a:t>
                      </a:r>
                    </a:p>
                    <a:p>
                      <a:r>
                        <a:rPr lang="en-US" dirty="0"/>
                        <a:t>    output V[n]     # print max value with n cans</a:t>
                      </a:r>
                    </a:p>
                    <a:p>
                      <a:r>
                        <a:rPr lang="en-US" dirty="0"/>
                        <a:t>    # the print the used bundles, need to make a loop for that </a:t>
                      </a:r>
                    </a:p>
                    <a:p>
                      <a:r>
                        <a:rPr lang="en-US" dirty="0"/>
                        <a:t>    </a:t>
                      </a:r>
                      <a:r>
                        <a:rPr lang="en-US" dirty="0" err="1"/>
                        <a:t>i</a:t>
                      </a:r>
                      <a:r>
                        <a:rPr lang="en-US" dirty="0"/>
                        <a:t> ← n</a:t>
                      </a:r>
                    </a:p>
                    <a:p>
                      <a:r>
                        <a:rPr lang="en-US" dirty="0"/>
                        <a:t>    while B[</a:t>
                      </a:r>
                      <a:r>
                        <a:rPr lang="en-US" dirty="0" err="1"/>
                        <a:t>i</a:t>
                      </a:r>
                      <a:r>
                        <a:rPr lang="en-US" dirty="0"/>
                        <a:t>] &gt;0 do</a:t>
                      </a:r>
                    </a:p>
                    <a:p>
                      <a:r>
                        <a:rPr lang="en-US" dirty="0"/>
                        <a:t>        output B[</a:t>
                      </a:r>
                      <a:r>
                        <a:rPr lang="en-US" dirty="0" err="1"/>
                        <a:t>i</a:t>
                      </a:r>
                      <a:r>
                        <a:rPr lang="en-US" dirty="0"/>
                        <a:t>]</a:t>
                      </a:r>
                    </a:p>
                    <a:p>
                      <a:r>
                        <a:rPr lang="en-US" dirty="0"/>
                        <a:t>        </a:t>
                      </a:r>
                      <a:r>
                        <a:rPr lang="en-US" dirty="0" err="1"/>
                        <a:t>i</a:t>
                      </a:r>
                      <a:r>
                        <a:rPr lang="en-US" dirty="0"/>
                        <a:t> ← </a:t>
                      </a:r>
                      <a:r>
                        <a:rPr lang="en-US" dirty="0" err="1"/>
                        <a:t>i</a:t>
                      </a:r>
                      <a:r>
                        <a:rPr lang="en-US" dirty="0"/>
                        <a:t> – B[</a:t>
                      </a:r>
                      <a:r>
                        <a:rPr lang="en-US" dirty="0" err="1"/>
                        <a:t>i</a:t>
                      </a:r>
                      <a:r>
                        <a:rPr lang="en-US" dirty="0"/>
                        <a:t>]</a:t>
                      </a:r>
                    </a:p>
                    <a:p>
                      <a:endParaRPr lang="en-US" dirty="0"/>
                    </a:p>
                  </a:txBody>
                  <a:tcPr/>
                </a:tc>
                <a:extLst>
                  <a:ext uri="{0D108BD9-81ED-4DB2-BD59-A6C34878D82A}">
                    <a16:rowId xmlns:a16="http://schemas.microsoft.com/office/drawing/2014/main" val="1487042368"/>
                  </a:ext>
                </a:extLst>
              </a:tr>
            </a:tbl>
          </a:graphicData>
        </a:graphic>
      </p:graphicFrame>
    </p:spTree>
    <p:extLst>
      <p:ext uri="{BB962C8B-B14F-4D97-AF65-F5344CB8AC3E}">
        <p14:creationId xmlns:p14="http://schemas.microsoft.com/office/powerpoint/2010/main" val="86028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92413" y="764704"/>
            <a:ext cx="8623300" cy="4800600"/>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Knapsack solution looks more complicated, why?</a:t>
            </a:r>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3787883428"/>
              </p:ext>
            </p:extLst>
          </p:nvPr>
        </p:nvGraphicFramePr>
        <p:xfrm>
          <a:off x="4860032" y="1397000"/>
          <a:ext cx="4020286" cy="2705094"/>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1138755654"/>
              </p:ext>
            </p:extLst>
          </p:nvPr>
        </p:nvGraphicFramePr>
        <p:xfrm>
          <a:off x="292413" y="1410000"/>
          <a:ext cx="4020286" cy="265684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Bean Bundles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2169203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50" y="116632"/>
            <a:ext cx="8623300" cy="512737"/>
          </a:xfrm>
        </p:spPr>
        <p:txBody>
          <a:bodyPr/>
          <a:lstStyle/>
          <a:p>
            <a:r>
              <a:rPr lang="en-US" sz="2400" dirty="0"/>
              <a:t>Dynamic Programming: great technique, fancy name</a:t>
            </a:r>
          </a:p>
        </p:txBody>
      </p:sp>
      <p:sp>
        <p:nvSpPr>
          <p:cNvPr id="3" name="Content Placeholder 2"/>
          <p:cNvSpPr>
            <a:spLocks noGrp="1"/>
          </p:cNvSpPr>
          <p:nvPr>
            <p:ph idx="1"/>
          </p:nvPr>
        </p:nvSpPr>
        <p:spPr>
          <a:xfrm>
            <a:off x="293688" y="836712"/>
            <a:ext cx="8623300" cy="4800600"/>
          </a:xfrm>
        </p:spPr>
        <p:txBody>
          <a:bodyPr/>
          <a:lstStyle/>
          <a:p>
            <a:pPr marL="0" indent="0">
              <a:buNone/>
            </a:pPr>
            <a:r>
              <a:rPr lang="en-US" sz="2000" dirty="0"/>
              <a:t>Dynamic Programming is just a fancy way to say </a:t>
            </a:r>
            <a:r>
              <a:rPr lang="en-US" sz="2000" b="1" dirty="0"/>
              <a:t>'remembering stuffs I’ve done in a table to save time later’</a:t>
            </a:r>
          </a:p>
          <a:p>
            <a:pPr marL="0" indent="0">
              <a:spcBef>
                <a:spcPts val="600"/>
              </a:spcBef>
              <a:buNone/>
            </a:pPr>
            <a:r>
              <a:rPr lang="en-US" sz="2000" b="1" dirty="0">
                <a:solidFill>
                  <a:srgbClr val="080FAC"/>
                </a:solidFill>
              </a:rPr>
              <a:t>Programming= planning/table filling</a:t>
            </a:r>
          </a:p>
          <a:p>
            <a:pPr marL="0" indent="0">
              <a:spcBef>
                <a:spcPts val="600"/>
              </a:spcBef>
              <a:buNone/>
            </a:pPr>
            <a:r>
              <a:rPr lang="en-US" sz="2000" b="1" dirty="0">
                <a:solidFill>
                  <a:srgbClr val="080FAC"/>
                </a:solidFill>
              </a:rPr>
              <a:t>Dynamic= multi-stage, walking-around</a:t>
            </a:r>
          </a:p>
          <a:p>
            <a:pPr marL="0" indent="0">
              <a:spcBef>
                <a:spcPts val="600"/>
              </a:spcBef>
              <a:buNone/>
            </a:pPr>
            <a:r>
              <a:rPr lang="en-US" sz="2000" b="1" dirty="0">
                <a:solidFill>
                  <a:srgbClr val="080FAC"/>
                </a:solidFill>
              </a:rPr>
              <a:t>To compute f(W):</a:t>
            </a:r>
          </a:p>
          <a:p>
            <a:pPr>
              <a:spcBef>
                <a:spcPts val="600"/>
              </a:spcBef>
            </a:pPr>
            <a:r>
              <a:rPr lang="en-US" sz="2000" b="1" dirty="0">
                <a:solidFill>
                  <a:srgbClr val="080FAC"/>
                </a:solidFill>
              </a:rPr>
              <a:t>start with computing and keeping F[0]= f(0), F[1]= f(1), …</a:t>
            </a:r>
          </a:p>
          <a:p>
            <a:pPr>
              <a:spcBef>
                <a:spcPts val="600"/>
              </a:spcBef>
            </a:pPr>
            <a:r>
              <a:rPr lang="en-US" sz="2000" b="1" dirty="0">
                <a:solidFill>
                  <a:srgbClr val="080FAC"/>
                </a:solidFill>
              </a:rPr>
              <a:t>then fill in F[</a:t>
            </a:r>
            <a:r>
              <a:rPr lang="en-US" sz="2000" b="1" dirty="0" err="1">
                <a:solidFill>
                  <a:srgbClr val="080FAC"/>
                </a:solidFill>
              </a:rPr>
              <a:t>i</a:t>
            </a:r>
            <a:r>
              <a:rPr lang="en-US" sz="2000" b="1" dirty="0">
                <a:solidFill>
                  <a:srgbClr val="080FAC"/>
                </a:solidFill>
              </a:rPr>
              <a:t>]= f(</a:t>
            </a:r>
            <a:r>
              <a:rPr lang="en-US" sz="2000" b="1" dirty="0" err="1">
                <a:solidFill>
                  <a:srgbClr val="080FAC"/>
                </a:solidFill>
              </a:rPr>
              <a:t>i</a:t>
            </a:r>
            <a:r>
              <a:rPr lang="en-US" sz="2000" b="1" dirty="0">
                <a:solidFill>
                  <a:srgbClr val="080FAC"/>
                </a:solidFill>
              </a:rPr>
              <a:t>) using {F[j] | j&lt;</a:t>
            </a:r>
            <a:r>
              <a:rPr lang="en-US" sz="2000" b="1" dirty="0" err="1">
                <a:solidFill>
                  <a:srgbClr val="080FAC"/>
                </a:solidFill>
              </a:rPr>
              <a:t>i</a:t>
            </a:r>
            <a:r>
              <a:rPr lang="en-US" sz="2000" b="1" dirty="0">
                <a:solidFill>
                  <a:srgbClr val="080FAC"/>
                </a:solidFill>
              </a:rPr>
              <a:t>} </a:t>
            </a:r>
          </a:p>
          <a:p>
            <a:pPr marL="0" indent="0">
              <a:spcBef>
                <a:spcPts val="600"/>
              </a:spcBef>
              <a:buNone/>
            </a:pPr>
            <a:endParaRPr lang="en-US" sz="2000" b="1" dirty="0">
              <a:solidFill>
                <a:srgbClr val="080FAC"/>
              </a:solidFill>
            </a:endParaRPr>
          </a:p>
          <a:p>
            <a:pPr marL="0" indent="0">
              <a:spcBef>
                <a:spcPts val="600"/>
              </a:spcBef>
              <a:buNone/>
            </a:pPr>
            <a:r>
              <a:rPr lang="en-US" sz="2000" b="1" dirty="0"/>
              <a:t>Example:</a:t>
            </a:r>
            <a:r>
              <a:rPr lang="en-US" sz="2000" dirty="0"/>
              <a:t> DP solution for fib(n):</a:t>
            </a:r>
          </a:p>
          <a:p>
            <a:pPr>
              <a:spcBef>
                <a:spcPts val="600"/>
              </a:spcBef>
            </a:pPr>
            <a:r>
              <a:rPr lang="en-US" sz="2000" dirty="0"/>
              <a:t>build table/array F[1..n], </a:t>
            </a:r>
            <a:r>
              <a:rPr lang="en-US" sz="2000" i="1" dirty="0"/>
              <a:t>in the bottom-up order</a:t>
            </a:r>
            <a:r>
              <a:rPr lang="en-US" sz="2000" dirty="0"/>
              <a:t>, starting from F[1]=1, F[2]=1, then F[3]= F[2]+F[1], F[4]= F[3]+F[2], … until getting to F[n] (which is f(n))</a:t>
            </a:r>
          </a:p>
          <a:p>
            <a:pPr>
              <a:spcBef>
                <a:spcPts val="600"/>
              </a:spcBef>
            </a:pPr>
            <a:r>
              <a:rPr lang="en-US" sz="2000" dirty="0"/>
              <a:t>DP versus the recursive solution: better in time (but with more memory?)</a:t>
            </a:r>
          </a:p>
          <a:p>
            <a:pPr>
              <a:spcBef>
                <a:spcPts val="600"/>
              </a:spcBef>
            </a:pPr>
            <a:r>
              <a:rPr lang="en-US" sz="2000" b="1" dirty="0"/>
              <a:t>Note:</a:t>
            </a:r>
            <a:r>
              <a:rPr lang="en-US" sz="2000" dirty="0"/>
              <a:t> we don’t actually need to keep the whole array F. It’s sufficed just to keep the last 2 elements. </a:t>
            </a:r>
          </a:p>
          <a:p>
            <a:pPr marL="0" indent="0">
              <a:spcBef>
                <a:spcPts val="600"/>
              </a:spcBef>
              <a:buNone/>
            </a:pPr>
            <a:endParaRPr lang="en-US" sz="24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a:t>
            </a:fld>
            <a:endParaRPr lang="en-US" dirty="0"/>
          </a:p>
        </p:txBody>
      </p:sp>
    </p:spTree>
    <p:extLst>
      <p:ext uri="{BB962C8B-B14F-4D97-AF65-F5344CB8AC3E}">
        <p14:creationId xmlns:p14="http://schemas.microsoft.com/office/powerpoint/2010/main" val="151953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28287" y="692696"/>
            <a:ext cx="8623300" cy="5688632"/>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Knapsack more complicated = No-repetition seems more difficult!</a:t>
            </a:r>
          </a:p>
          <a:p>
            <a:pPr>
              <a:buNone/>
            </a:pPr>
            <a:endParaRPr lang="en-US" sz="2000" dirty="0"/>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2226514272"/>
              </p:ext>
            </p:extLst>
          </p:nvPr>
        </p:nvGraphicFramePr>
        <p:xfrm>
          <a:off x="4560033" y="1052736"/>
          <a:ext cx="4308318" cy="35280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at most 1 time</a:t>
                      </a:r>
                    </a:p>
                    <a:p>
                      <a:r>
                        <a:rPr lang="en-US" dirty="0">
                          <a:sym typeface="Wingdings" pitchFamily="2" charset="2"/>
                        </a:rPr>
                        <a:t> </a:t>
                      </a:r>
                      <a:r>
                        <a:rPr lang="en-US" dirty="0">
                          <a:solidFill>
                            <a:srgbClr val="FF0000"/>
                          </a:solidFill>
                          <a:sym typeface="Wingdings" pitchFamily="2" charset="2"/>
                        </a:rPr>
                        <a:t>no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32578035"/>
              </p:ext>
            </p:extLst>
          </p:nvPr>
        </p:nvGraphicFramePr>
        <p:xfrm>
          <a:off x="351950" y="1100990"/>
          <a:ext cx="4020286" cy="347980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Baked Beans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p>
                      <a:endParaRPr lang="en-US" dirty="0"/>
                    </a:p>
                    <a:p>
                      <a:r>
                        <a:rPr lang="en-US" dirty="0"/>
                        <a:t>A same bundle can be re-used!</a:t>
                      </a:r>
                    </a:p>
                    <a:p>
                      <a:r>
                        <a:rPr lang="en-US" dirty="0">
                          <a:sym typeface="Wingdings" pitchFamily="2" charset="2"/>
                        </a:rPr>
                        <a:t> </a:t>
                      </a:r>
                      <a:r>
                        <a:rPr lang="en-US" dirty="0">
                          <a:solidFill>
                            <a:srgbClr val="FF0000"/>
                          </a:solidFill>
                          <a:sym typeface="Wingdings" pitchFamily="2" charset="2"/>
                        </a:rPr>
                        <a:t>with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3751825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28287" y="692696"/>
            <a:ext cx="8623300" cy="5688632"/>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a:t>
            </a:r>
          </a:p>
          <a:p>
            <a:pPr>
              <a:buNone/>
            </a:pPr>
            <a:endParaRPr lang="en-US" sz="2000" dirty="0"/>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892506537"/>
              </p:ext>
            </p:extLst>
          </p:nvPr>
        </p:nvGraphicFramePr>
        <p:xfrm>
          <a:off x="4560033" y="1052736"/>
          <a:ext cx="4308318" cy="48996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only 0 or 1 time</a:t>
                      </a:r>
                    </a:p>
                    <a:p>
                      <a:pPr marL="285750" indent="-285750">
                        <a:buFont typeface="Wingdings" pitchFamily="2" charset="2"/>
                        <a:buChar char="è"/>
                      </a:pPr>
                      <a:r>
                        <a:rPr lang="en-US" dirty="0">
                          <a:solidFill>
                            <a:srgbClr val="FF0000"/>
                          </a:solidFill>
                          <a:sym typeface="Wingdings" pitchFamily="2" charset="2"/>
                        </a:rPr>
                        <a:t>no repetition</a:t>
                      </a:r>
                    </a:p>
                    <a:p>
                      <a:pPr>
                        <a:buNone/>
                      </a:pPr>
                      <a:endParaRPr lang="en-US" sz="1800" dirty="0"/>
                    </a:p>
                    <a:p>
                      <a:pPr>
                        <a:buNone/>
                      </a:pPr>
                      <a:r>
                        <a:rPr lang="en-US" sz="1800" dirty="0"/>
                        <a:t>Now </a:t>
                      </a:r>
                      <a:r>
                        <a:rPr lang="en-US" sz="1800" i="1" dirty="0"/>
                        <a:t>V[w]</a:t>
                      </a:r>
                      <a:r>
                        <a:rPr lang="en-US" sz="1800" dirty="0"/>
                        <a:t> = max</a:t>
                      </a:r>
                      <a:r>
                        <a:rPr lang="en-US" sz="1800" i="1" baseline="-25000" dirty="0"/>
                        <a:t>i</a:t>
                      </a:r>
                      <a:r>
                        <a:rPr lang="en-US" sz="1800" dirty="0"/>
                        <a:t>{</a:t>
                      </a:r>
                      <a:r>
                        <a:rPr lang="en-US" sz="1800" i="1" dirty="0"/>
                        <a:t>v</a:t>
                      </a:r>
                      <a:r>
                        <a:rPr lang="en-US" sz="1800" i="1" baseline="-25000" dirty="0"/>
                        <a:t>i  </a:t>
                      </a:r>
                      <a:r>
                        <a:rPr lang="en-US" sz="1800" i="1" dirty="0"/>
                        <a:t>+V[w </a:t>
                      </a:r>
                      <a:r>
                        <a:rPr lang="en-US" sz="1800" dirty="0"/>
                        <a:t>– </a:t>
                      </a:r>
                      <a:r>
                        <a:rPr lang="en-US" sz="1800" i="1" dirty="0" err="1"/>
                        <a:t>w</a:t>
                      </a:r>
                      <a:r>
                        <a:rPr lang="en-US" sz="1800" i="1" baseline="-25000" dirty="0" err="1"/>
                        <a:t>i</a:t>
                      </a:r>
                      <a:r>
                        <a:rPr lang="en-US" sz="1800" i="1" baseline="-25000" dirty="0"/>
                        <a:t>]</a:t>
                      </a:r>
                      <a:r>
                        <a:rPr lang="en-US" sz="1800" dirty="0"/>
                        <a:t> } is useless: how do we exclude the items that are already used in </a:t>
                      </a:r>
                      <a:r>
                        <a:rPr lang="en-US" sz="1800" i="1" dirty="0"/>
                        <a:t>V</a:t>
                      </a:r>
                      <a:r>
                        <a:rPr lang="en-US" sz="1800" dirty="0"/>
                        <a:t>(</a:t>
                      </a:r>
                      <a:r>
                        <a:rPr lang="en-US" sz="1800" i="1" dirty="0"/>
                        <a:t>w </a:t>
                      </a:r>
                      <a:r>
                        <a:rPr lang="en-US" sz="1800" dirty="0"/>
                        <a:t>– </a:t>
                      </a:r>
                      <a:r>
                        <a:rPr lang="en-US" sz="1800" i="1" dirty="0" err="1"/>
                        <a:t>w</a:t>
                      </a:r>
                      <a:r>
                        <a:rPr lang="en-US" sz="1800" i="1" baseline="-25000" dirty="0" err="1"/>
                        <a:t>i</a:t>
                      </a:r>
                      <a:r>
                        <a:rPr lang="en-US" sz="1800" dirty="0"/>
                        <a:t>)?</a:t>
                      </a:r>
                    </a:p>
                    <a:p>
                      <a:pPr marL="0" indent="0">
                        <a:buFont typeface="Wingdings" pitchFamily="2" charset="2"/>
                        <a:buNone/>
                      </a:pP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2798910755"/>
              </p:ext>
            </p:extLst>
          </p:nvPr>
        </p:nvGraphicFramePr>
        <p:xfrm>
          <a:off x="298996" y="1073831"/>
          <a:ext cx="4020286" cy="430276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Bean Bundles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p>
                      <a:endParaRPr lang="en-US" dirty="0"/>
                    </a:p>
                    <a:p>
                      <a:r>
                        <a:rPr lang="en-US" dirty="0"/>
                        <a:t>A same bundle can be re-used!</a:t>
                      </a:r>
                    </a:p>
                    <a:p>
                      <a:pPr marL="285750" indent="-285750">
                        <a:buFont typeface="Wingdings" pitchFamily="2" charset="2"/>
                        <a:buChar char="è"/>
                      </a:pPr>
                      <a:r>
                        <a:rPr lang="en-US" dirty="0">
                          <a:solidFill>
                            <a:srgbClr val="FF0000"/>
                          </a:solidFill>
                          <a:sym typeface="Wingdings" pitchFamily="2" charset="2"/>
                        </a:rPr>
                        <a:t>with repetition</a:t>
                      </a:r>
                    </a:p>
                    <a:p>
                      <a:pPr marL="285750" indent="-285750">
                        <a:buFont typeface="Wingdings" pitchFamily="2" charset="2"/>
                        <a:buChar char="è"/>
                      </a:pPr>
                      <a:endParaRPr lang="en-US" dirty="0">
                        <a:solidFill>
                          <a:srgbClr val="FF0000"/>
                        </a:solidFill>
                        <a:sym typeface="Wingdings" pitchFamily="2" charset="2"/>
                      </a:endParaRPr>
                    </a:p>
                    <a:p>
                      <a:pPr marL="0" indent="0">
                        <a:buFont typeface="Wingdings" pitchFamily="2" charset="2"/>
                        <a:buNone/>
                      </a:pPr>
                      <a:r>
                        <a:rPr lang="en-US" sz="1800" i="1" dirty="0"/>
                        <a:t>V[w]</a:t>
                      </a:r>
                      <a:r>
                        <a:rPr lang="en-US" sz="1800" dirty="0"/>
                        <a:t> = max</a:t>
                      </a:r>
                      <a:r>
                        <a:rPr lang="en-US" sz="1800" i="1" baseline="-25000" dirty="0"/>
                        <a:t>i</a:t>
                      </a:r>
                      <a:r>
                        <a:rPr lang="en-US" sz="1800" dirty="0"/>
                        <a:t>{</a:t>
                      </a:r>
                      <a:r>
                        <a:rPr lang="en-US" sz="1800" i="1" dirty="0"/>
                        <a:t>v</a:t>
                      </a:r>
                      <a:r>
                        <a:rPr lang="en-US" sz="1800" i="1" baseline="-25000" dirty="0"/>
                        <a:t>i  </a:t>
                      </a:r>
                      <a:r>
                        <a:rPr lang="en-US" sz="1800" i="1" dirty="0"/>
                        <a:t>+V[w </a:t>
                      </a:r>
                      <a:r>
                        <a:rPr lang="en-US" sz="1800" dirty="0"/>
                        <a:t>- </a:t>
                      </a:r>
                      <a:r>
                        <a:rPr lang="en-US" sz="1800" i="1" dirty="0" err="1"/>
                        <a:t>w</a:t>
                      </a:r>
                      <a:r>
                        <a:rPr lang="en-US" sz="1800" i="1" baseline="-25000" dirty="0" err="1"/>
                        <a:t>i</a:t>
                      </a:r>
                      <a:r>
                        <a:rPr lang="en-US" sz="1800" dirty="0"/>
                        <a:t>] }</a:t>
                      </a:r>
                    </a:p>
                    <a:p>
                      <a:pPr marL="0" indent="0">
                        <a:buFont typeface="Wingdings" pitchFamily="2" charset="2"/>
                        <a:buNone/>
                      </a:pPr>
                      <a:r>
                        <a:rPr lang="en-US" sz="1800" i="1" dirty="0"/>
                        <a:t>V[0] = 0</a:t>
                      </a:r>
                      <a:r>
                        <a:rPr lang="en-US" sz="1800" dirty="0"/>
                        <a:t> </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2406802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Knapsack: without repetition</a:t>
            </a:r>
          </a:p>
        </p:txBody>
      </p:sp>
      <p:sp>
        <p:nvSpPr>
          <p:cNvPr id="3" name="Content Placeholder 2"/>
          <p:cNvSpPr>
            <a:spLocks noGrp="1"/>
          </p:cNvSpPr>
          <p:nvPr>
            <p:ph sz="quarter" idx="1"/>
          </p:nvPr>
        </p:nvSpPr>
        <p:spPr>
          <a:xfrm>
            <a:off x="265113" y="1143000"/>
            <a:ext cx="4570569" cy="5166320"/>
          </a:xfrm>
        </p:spPr>
        <p:txBody>
          <a:bodyPr>
            <a:normAutofit/>
          </a:bodyPr>
          <a:lstStyle/>
          <a:p>
            <a:pPr lvl="0"/>
            <a:r>
              <a:rPr lang="en-US" dirty="0"/>
              <a:t>Now </a:t>
            </a:r>
          </a:p>
          <a:p>
            <a:pPr marL="0" lvl="0" indent="0">
              <a:buNone/>
            </a:pPr>
            <a:r>
              <a:rPr lang="en-US" i="1" dirty="0"/>
              <a:t>V[w]</a:t>
            </a:r>
            <a:r>
              <a:rPr lang="en-US" dirty="0"/>
              <a:t> = max</a:t>
            </a:r>
            <a:r>
              <a:rPr lang="en-US" i="1" baseline="-25000" dirty="0"/>
              <a:t>i</a:t>
            </a:r>
            <a:r>
              <a:rPr lang="en-US" dirty="0"/>
              <a:t>{ </a:t>
            </a:r>
            <a:r>
              <a:rPr lang="en-US" i="1" dirty="0"/>
              <a:t>V[w </a:t>
            </a:r>
            <a:r>
              <a:rPr lang="en-US" dirty="0"/>
              <a:t>- </a:t>
            </a:r>
            <a:r>
              <a:rPr lang="en-US" i="1" dirty="0" err="1"/>
              <a:t>w</a:t>
            </a:r>
            <a:r>
              <a:rPr lang="en-US" i="1" baseline="-25000" dirty="0" err="1"/>
              <a:t>i</a:t>
            </a:r>
            <a:r>
              <a:rPr lang="en-US" dirty="0"/>
              <a:t>] + </a:t>
            </a:r>
            <a:r>
              <a:rPr lang="en-US" i="1" dirty="0"/>
              <a:t>v</a:t>
            </a:r>
            <a:r>
              <a:rPr lang="en-US" i="1" baseline="-25000" dirty="0"/>
              <a:t>i</a:t>
            </a:r>
            <a:r>
              <a:rPr lang="en-US" dirty="0"/>
              <a:t> }</a:t>
            </a:r>
          </a:p>
          <a:p>
            <a:pPr marL="0" lvl="0" indent="0">
              <a:buNone/>
            </a:pPr>
            <a:r>
              <a:rPr lang="en-US" dirty="0"/>
              <a:t>is useless here.</a:t>
            </a:r>
          </a:p>
          <a:p>
            <a:pPr lvl="0"/>
            <a:r>
              <a:rPr lang="en-US" dirty="0"/>
              <a:t>Need another parameter… </a:t>
            </a:r>
          </a:p>
        </p:txBody>
      </p:sp>
      <p:graphicFrame>
        <p:nvGraphicFramePr>
          <p:cNvPr id="4" name="Table 4">
            <a:extLst>
              <a:ext uri="{FF2B5EF4-FFF2-40B4-BE49-F238E27FC236}">
                <a16:creationId xmlns:a16="http://schemas.microsoft.com/office/drawing/2014/main" id="{5676C41C-96D0-6345-A9A9-6CFD4A5AB9A2}"/>
              </a:ext>
            </a:extLst>
          </p:cNvPr>
          <p:cNvGraphicFramePr>
            <a:graphicFrameLocks noGrp="1"/>
          </p:cNvGraphicFramePr>
          <p:nvPr>
            <p:extLst>
              <p:ext uri="{D42A27DB-BD31-4B8C-83A1-F6EECF244321}">
                <p14:modId xmlns:p14="http://schemas.microsoft.com/office/powerpoint/2010/main" val="2312676433"/>
              </p:ext>
            </p:extLst>
          </p:nvPr>
        </p:nvGraphicFramePr>
        <p:xfrm>
          <a:off x="4835682" y="1047999"/>
          <a:ext cx="4308318" cy="35280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only 0 or 1 time</a:t>
                      </a:r>
                    </a:p>
                    <a:p>
                      <a:r>
                        <a:rPr lang="en-US" dirty="0">
                          <a:sym typeface="Wingdings" pitchFamily="2" charset="2"/>
                        </a:rPr>
                        <a:t> </a:t>
                      </a:r>
                      <a:r>
                        <a:rPr lang="en-US" dirty="0">
                          <a:solidFill>
                            <a:srgbClr val="FF0000"/>
                          </a:solidFill>
                          <a:sym typeface="Wingdings" pitchFamily="2" charset="2"/>
                        </a:rPr>
                        <a:t>without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3487864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Knapsack: without repetition</a:t>
            </a:r>
          </a:p>
        </p:txBody>
      </p:sp>
      <p:sp>
        <p:nvSpPr>
          <p:cNvPr id="3" name="Content Placeholder 2"/>
          <p:cNvSpPr>
            <a:spLocks noGrp="1"/>
          </p:cNvSpPr>
          <p:nvPr>
            <p:ph sz="quarter" idx="1"/>
          </p:nvPr>
        </p:nvSpPr>
        <p:spPr>
          <a:xfrm>
            <a:off x="12125" y="1041082"/>
            <a:ext cx="4480334" cy="4800600"/>
          </a:xfrm>
        </p:spPr>
        <p:txBody>
          <a:bodyPr>
            <a:normAutofit/>
          </a:bodyPr>
          <a:lstStyle/>
          <a:p>
            <a:pPr lvl="0"/>
            <a:r>
              <a:rPr lang="en-US" sz="2000" dirty="0"/>
              <a:t>Now </a:t>
            </a:r>
            <a:r>
              <a:rPr lang="en-US" sz="2000" i="1" dirty="0"/>
              <a:t>V[w]</a:t>
            </a:r>
            <a:r>
              <a:rPr lang="en-US" sz="2000" dirty="0"/>
              <a:t> = max</a:t>
            </a:r>
            <a:r>
              <a:rPr lang="en-US" sz="2000" i="1" baseline="-25000" dirty="0"/>
              <a:t>i</a:t>
            </a:r>
            <a:r>
              <a:rPr lang="en-US" sz="2000" dirty="0"/>
              <a:t>{ </a:t>
            </a:r>
            <a:r>
              <a:rPr lang="en-US" sz="2000" i="1" dirty="0"/>
              <a:t>V[w </a:t>
            </a:r>
            <a:r>
              <a:rPr lang="en-US" sz="2000" dirty="0"/>
              <a:t>- </a:t>
            </a:r>
            <a:r>
              <a:rPr lang="en-US" sz="2000" i="1" dirty="0" err="1"/>
              <a:t>w</a:t>
            </a:r>
            <a:r>
              <a:rPr lang="en-US" sz="2000" i="1" baseline="-25000" dirty="0" err="1"/>
              <a:t>i</a:t>
            </a:r>
            <a:r>
              <a:rPr lang="en-US" sz="2000" dirty="0"/>
              <a:t>] + </a:t>
            </a:r>
            <a:r>
              <a:rPr lang="en-US" sz="2000" i="1" dirty="0"/>
              <a:t>v</a:t>
            </a:r>
            <a:r>
              <a:rPr lang="en-US" sz="2000" i="1" baseline="-25000" dirty="0"/>
              <a:t>i</a:t>
            </a:r>
            <a:r>
              <a:rPr lang="en-US" sz="2000" dirty="0"/>
              <a:t> } is useless. </a:t>
            </a:r>
          </a:p>
          <a:p>
            <a:pPr lvl="0"/>
            <a:r>
              <a:rPr lang="en-US" sz="2000" dirty="0"/>
              <a:t>Need another parameter…for the used items </a:t>
            </a:r>
          </a:p>
          <a:p>
            <a:pPr lvl="0"/>
            <a:r>
              <a:rPr lang="en-US" sz="2000" dirty="0"/>
              <a:t>Let </a:t>
            </a:r>
            <a:r>
              <a:rPr lang="en-US" sz="2000" i="1" dirty="0"/>
              <a:t>K</a:t>
            </a:r>
            <a:r>
              <a:rPr lang="en-US" sz="2000" dirty="0"/>
              <a:t>(</a:t>
            </a:r>
            <a:r>
              <a:rPr lang="en-US" sz="2000" i="1" dirty="0" err="1"/>
              <a:t>i</a:t>
            </a:r>
            <a:r>
              <a:rPr lang="en-US" sz="2000" i="1" dirty="0"/>
              <a:t>, w</a:t>
            </a:r>
            <a:r>
              <a:rPr lang="en-US" sz="2000" dirty="0"/>
              <a:t>) be the highest value with a knapsack of capacity </a:t>
            </a:r>
            <a:r>
              <a:rPr lang="en-US" sz="2000" i="1" dirty="0"/>
              <a:t>w</a:t>
            </a:r>
            <a:r>
              <a:rPr lang="en-US" sz="2000" dirty="0"/>
              <a:t> only using items 1..</a:t>
            </a:r>
            <a:r>
              <a:rPr lang="en-US" sz="2000" i="1" dirty="0"/>
              <a:t>i</a:t>
            </a:r>
            <a:r>
              <a:rPr lang="en-US" sz="2000" dirty="0"/>
              <a:t> </a:t>
            </a:r>
          </a:p>
          <a:p>
            <a:pPr marL="0" lvl="0" indent="0">
              <a:buNone/>
            </a:pPr>
            <a:endParaRPr lang="en-US" dirty="0"/>
          </a:p>
        </p:txBody>
      </p:sp>
      <p:sp>
        <p:nvSpPr>
          <p:cNvPr id="4" name="Content Placeholder 2">
            <a:extLst>
              <a:ext uri="{FF2B5EF4-FFF2-40B4-BE49-F238E27FC236}">
                <a16:creationId xmlns:a16="http://schemas.microsoft.com/office/drawing/2014/main" id="{51457BB7-475F-264B-9627-BB3C628387F4}"/>
              </a:ext>
            </a:extLst>
          </p:cNvPr>
          <p:cNvSpPr txBox="1">
            <a:spLocks/>
          </p:cNvSpPr>
          <p:nvPr/>
        </p:nvSpPr>
        <p:spPr bwMode="auto">
          <a:xfrm>
            <a:off x="827584" y="4540783"/>
            <a:ext cx="6481213" cy="127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9250" indent="-349250" algn="l" rtl="0" eaLnBrk="0" fontAlgn="base" hangingPunct="0">
              <a:spcBef>
                <a:spcPts val="2000"/>
              </a:spcBef>
              <a:spcAft>
                <a:spcPct val="0"/>
              </a:spcAft>
              <a:buClr>
                <a:srgbClr val="6FB7D7"/>
              </a:buClr>
              <a:buSzPct val="110000"/>
              <a:buFont typeface="Wingdings 2" charset="0"/>
              <a:buChar char=""/>
              <a:defRPr sz="28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1pPr>
            <a:lvl2pPr marL="685800" indent="-336550" algn="l" rtl="0" eaLnBrk="0" fontAlgn="base" hangingPunct="0">
              <a:spcBef>
                <a:spcPts val="600"/>
              </a:spcBef>
              <a:spcAft>
                <a:spcPct val="0"/>
              </a:spcAft>
              <a:buClr>
                <a:srgbClr val="215D77"/>
              </a:buClr>
              <a:buSzPct val="110000"/>
              <a:buFont typeface="Wingdings 2" charset="0"/>
              <a:buChar char=""/>
              <a:defRPr sz="24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2pPr>
            <a:lvl3pPr marL="968375" indent="-282575" algn="l" rtl="0" eaLnBrk="0" fontAlgn="base" hangingPunct="0">
              <a:spcBef>
                <a:spcPts val="600"/>
              </a:spcBef>
              <a:spcAft>
                <a:spcPct val="0"/>
              </a:spcAft>
              <a:buClr>
                <a:srgbClr val="6FB7D7"/>
              </a:buClr>
              <a:buSzPct val="110000"/>
              <a:buFont typeface="Wingdings 2" charset="0"/>
              <a:buChar char=""/>
              <a:defRPr sz="24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3pPr>
            <a:lvl4pPr marL="1263650" indent="-295275" algn="l" rtl="0" eaLnBrk="0" fontAlgn="base" hangingPunct="0">
              <a:spcBef>
                <a:spcPts val="600"/>
              </a:spcBef>
              <a:spcAft>
                <a:spcPct val="0"/>
              </a:spcAft>
              <a:buClr>
                <a:srgbClr val="215D77"/>
              </a:buClr>
              <a:buSzPct val="110000"/>
              <a:buFont typeface="Wingdings 2" charset="0"/>
              <a:buChar char=""/>
              <a:defRPr sz="20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4pPr>
            <a:lvl5pPr marL="1546225" indent="-282575" algn="l" rtl="0" eaLnBrk="0" fontAlgn="base" hangingPunct="0">
              <a:spcBef>
                <a:spcPts val="600"/>
              </a:spcBef>
              <a:spcAft>
                <a:spcPct val="0"/>
              </a:spcAft>
              <a:buClr>
                <a:srgbClr val="6FB7D7"/>
              </a:buClr>
              <a:buSzPct val="110000"/>
              <a:buFont typeface="Wingdings 2" charset="0"/>
              <a:buChar char=""/>
              <a:defRPr sz="20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defTabSz="914400">
              <a:buFont typeface="Wingdings 2" charset="0"/>
              <a:buNone/>
            </a:pPr>
            <a:r>
              <a:rPr lang="en-US" i="1" dirty="0"/>
              <a:t>K[</a:t>
            </a:r>
            <a:r>
              <a:rPr lang="en-US" i="1" dirty="0" err="1"/>
              <a:t>i</a:t>
            </a:r>
            <a:r>
              <a:rPr lang="en-US" dirty="0" err="1"/>
              <a:t>,</a:t>
            </a:r>
            <a:r>
              <a:rPr lang="en-US" i="1" dirty="0" err="1"/>
              <a:t>w</a:t>
            </a:r>
            <a:r>
              <a:rPr lang="en-US" i="1" dirty="0"/>
              <a:t>]</a:t>
            </a:r>
            <a:r>
              <a:rPr lang="en-US" dirty="0"/>
              <a:t> = max ( </a:t>
            </a:r>
            <a:r>
              <a:rPr lang="en-US" i="1" dirty="0"/>
              <a:t>K[i-1</a:t>
            </a:r>
            <a:r>
              <a:rPr lang="en-US" dirty="0"/>
              <a:t>, </a:t>
            </a:r>
            <a:r>
              <a:rPr lang="en-US" i="1" dirty="0"/>
              <a:t>w</a:t>
            </a:r>
            <a:r>
              <a:rPr lang="en-US" dirty="0"/>
              <a:t> – </a:t>
            </a:r>
            <a:r>
              <a:rPr lang="en-US" i="1" dirty="0" err="1"/>
              <a:t>w</a:t>
            </a:r>
            <a:r>
              <a:rPr lang="en-US" i="1" baseline="-25000" dirty="0" err="1"/>
              <a:t>i</a:t>
            </a:r>
            <a:r>
              <a:rPr lang="en-US" dirty="0"/>
              <a:t>] + </a:t>
            </a:r>
            <a:r>
              <a:rPr lang="en-US" i="1" dirty="0"/>
              <a:t>v</a:t>
            </a:r>
            <a:r>
              <a:rPr lang="en-US" i="1" baseline="-25000" dirty="0"/>
              <a:t>i</a:t>
            </a:r>
            <a:r>
              <a:rPr lang="en-US" dirty="0"/>
              <a:t>,  </a:t>
            </a:r>
            <a:r>
              <a:rPr lang="en-US" i="1" dirty="0"/>
              <a:t>K[i-1</a:t>
            </a:r>
            <a:r>
              <a:rPr lang="en-US" dirty="0"/>
              <a:t>, </a:t>
            </a:r>
            <a:r>
              <a:rPr lang="en-US" i="1" dirty="0"/>
              <a:t>w]</a:t>
            </a:r>
            <a:r>
              <a:rPr lang="en-US" dirty="0"/>
              <a:t> )</a:t>
            </a:r>
          </a:p>
          <a:p>
            <a:pPr defTabSz="914400">
              <a:buFont typeface="Wingdings 2" charset="0"/>
              <a:buNone/>
            </a:pPr>
            <a:r>
              <a:rPr lang="en-US" i="1" dirty="0"/>
              <a:t>K[</a:t>
            </a:r>
            <a:r>
              <a:rPr lang="en-US" dirty="0" err="1"/>
              <a:t>i,</a:t>
            </a:r>
            <a:r>
              <a:rPr lang="en-US" i="1" dirty="0" err="1"/>
              <a:t>w</a:t>
            </a:r>
            <a:r>
              <a:rPr lang="en-US" i="1" dirty="0"/>
              <a:t>]</a:t>
            </a:r>
            <a:r>
              <a:rPr lang="en-US" dirty="0"/>
              <a:t> = 0, </a:t>
            </a:r>
            <a:r>
              <a:rPr lang="en-US" i="1" dirty="0" err="1"/>
              <a:t>i</a:t>
            </a:r>
            <a:r>
              <a:rPr lang="en-US" dirty="0"/>
              <a:t> &lt; 1 or </a:t>
            </a:r>
            <a:r>
              <a:rPr lang="en-US" i="1" dirty="0"/>
              <a:t>w</a:t>
            </a:r>
            <a:r>
              <a:rPr lang="en-US" dirty="0"/>
              <a:t> &lt; 1</a:t>
            </a:r>
          </a:p>
          <a:p>
            <a:pPr defTabSz="914400">
              <a:buFont typeface="Wingdings 2" charset="0"/>
              <a:buNone/>
            </a:pPr>
            <a:endParaRPr lang="en-US" dirty="0"/>
          </a:p>
        </p:txBody>
      </p:sp>
      <p:graphicFrame>
        <p:nvGraphicFramePr>
          <p:cNvPr id="5" name="Table 4">
            <a:extLst>
              <a:ext uri="{FF2B5EF4-FFF2-40B4-BE49-F238E27FC236}">
                <a16:creationId xmlns:a16="http://schemas.microsoft.com/office/drawing/2014/main" id="{92F6699E-E28D-8D4E-B59D-71900684934D}"/>
              </a:ext>
            </a:extLst>
          </p:cNvPr>
          <p:cNvGraphicFramePr>
            <a:graphicFrameLocks noGrp="1"/>
          </p:cNvGraphicFramePr>
          <p:nvPr>
            <p:extLst>
              <p:ext uri="{D42A27DB-BD31-4B8C-83A1-F6EECF244321}">
                <p14:modId xmlns:p14="http://schemas.microsoft.com/office/powerpoint/2010/main" val="3334229067"/>
              </p:ext>
            </p:extLst>
          </p:nvPr>
        </p:nvGraphicFramePr>
        <p:xfrm>
          <a:off x="4651543" y="836712"/>
          <a:ext cx="4308318" cy="325373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pPr marL="0" indent="0">
                        <a:buFont typeface="Arial" panose="020B0604020202020204" pitchFamily="34" charset="0"/>
                        <a:buNone/>
                      </a:pPr>
                      <a:r>
                        <a:rPr lang="en-US" dirty="0"/>
                        <a:t>Given knapsack of capacity W and n items: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r>
                        <a:rPr lang="en-US" dirty="0"/>
                        <a:t>find the most valuable selection of items that will fit in the knapsack (of capacity W).</a:t>
                      </a:r>
                    </a:p>
                  </a:txBody>
                  <a:tcPr/>
                </a:tc>
                <a:extLst>
                  <a:ext uri="{0D108BD9-81ED-4DB2-BD59-A6C34878D82A}">
                    <a16:rowId xmlns:a16="http://schemas.microsoft.com/office/drawing/2014/main" val="2249987563"/>
                  </a:ext>
                </a:extLst>
              </a:tr>
            </a:tbl>
          </a:graphicData>
        </a:graphic>
      </p:graphicFrame>
      <p:graphicFrame>
        <p:nvGraphicFramePr>
          <p:cNvPr id="6" name="Table 6">
            <a:extLst>
              <a:ext uri="{FF2B5EF4-FFF2-40B4-BE49-F238E27FC236}">
                <a16:creationId xmlns:a16="http://schemas.microsoft.com/office/drawing/2014/main" id="{6F077CDA-DAF3-064D-9290-5C40436DAD10}"/>
              </a:ext>
            </a:extLst>
          </p:cNvPr>
          <p:cNvGraphicFramePr>
            <a:graphicFrameLocks noGrp="1"/>
          </p:cNvGraphicFramePr>
          <p:nvPr>
            <p:extLst>
              <p:ext uri="{D42A27DB-BD31-4B8C-83A1-F6EECF244321}">
                <p14:modId xmlns:p14="http://schemas.microsoft.com/office/powerpoint/2010/main" val="4294249607"/>
              </p:ext>
            </p:extLst>
          </p:nvPr>
        </p:nvGraphicFramePr>
        <p:xfrm>
          <a:off x="4651543" y="1997446"/>
          <a:ext cx="4308320" cy="1112520"/>
        </p:xfrm>
        <a:graphic>
          <a:graphicData uri="http://schemas.openxmlformats.org/drawingml/2006/table">
            <a:tbl>
              <a:tblPr firstRow="1" bandRow="1">
                <a:tableStyleId>{5C22544A-7EE6-4342-B048-85BDC9FD1C3A}</a:tableStyleId>
              </a:tblPr>
              <a:tblGrid>
                <a:gridCol w="861664">
                  <a:extLst>
                    <a:ext uri="{9D8B030D-6E8A-4147-A177-3AD203B41FA5}">
                      <a16:colId xmlns:a16="http://schemas.microsoft.com/office/drawing/2014/main" val="491594904"/>
                    </a:ext>
                  </a:extLst>
                </a:gridCol>
                <a:gridCol w="861664">
                  <a:extLst>
                    <a:ext uri="{9D8B030D-6E8A-4147-A177-3AD203B41FA5}">
                      <a16:colId xmlns:a16="http://schemas.microsoft.com/office/drawing/2014/main" val="3443975058"/>
                    </a:ext>
                  </a:extLst>
                </a:gridCol>
                <a:gridCol w="861664">
                  <a:extLst>
                    <a:ext uri="{9D8B030D-6E8A-4147-A177-3AD203B41FA5}">
                      <a16:colId xmlns:a16="http://schemas.microsoft.com/office/drawing/2014/main" val="3019083109"/>
                    </a:ext>
                  </a:extLst>
                </a:gridCol>
                <a:gridCol w="861664">
                  <a:extLst>
                    <a:ext uri="{9D8B030D-6E8A-4147-A177-3AD203B41FA5}">
                      <a16:colId xmlns:a16="http://schemas.microsoft.com/office/drawing/2014/main" val="1513437267"/>
                    </a:ext>
                  </a:extLst>
                </a:gridCol>
                <a:gridCol w="861664">
                  <a:extLst>
                    <a:ext uri="{9D8B030D-6E8A-4147-A177-3AD203B41FA5}">
                      <a16:colId xmlns:a16="http://schemas.microsoft.com/office/drawing/2014/main" val="1151604632"/>
                    </a:ext>
                  </a:extLst>
                </a:gridCol>
              </a:tblGrid>
              <a:tr h="370840">
                <a:tc>
                  <a:txBody>
                    <a:bodyPr/>
                    <a:lstStyle/>
                    <a:p>
                      <a:r>
                        <a:rPr lang="en-US" sz="1600" dirty="0"/>
                        <a:t>item</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a:t>
                      </a:r>
                    </a:p>
                  </a:txBody>
                  <a:tcPr/>
                </a:tc>
                <a:tc>
                  <a:txBody>
                    <a:bodyPr/>
                    <a:lstStyle/>
                    <a:p>
                      <a:r>
                        <a:rPr lang="en-US" sz="1600" dirty="0"/>
                        <a:t>n</a:t>
                      </a:r>
                    </a:p>
                  </a:txBody>
                  <a:tcPr/>
                </a:tc>
                <a:extLst>
                  <a:ext uri="{0D108BD9-81ED-4DB2-BD59-A6C34878D82A}">
                    <a16:rowId xmlns:a16="http://schemas.microsoft.com/office/drawing/2014/main" val="877116566"/>
                  </a:ext>
                </a:extLst>
              </a:tr>
              <a:tr h="370840">
                <a:tc>
                  <a:txBody>
                    <a:bodyPr/>
                    <a:lstStyle/>
                    <a:p>
                      <a:r>
                        <a:rPr lang="en-US" sz="1600" dirty="0"/>
                        <a:t>weight</a:t>
                      </a:r>
                    </a:p>
                  </a:txBody>
                  <a:tcPr/>
                </a:tc>
                <a:tc>
                  <a:txBody>
                    <a:bodyPr/>
                    <a:lstStyle/>
                    <a:p>
                      <a:r>
                        <a:rPr lang="en-US" sz="1600" dirty="0"/>
                        <a:t>w</a:t>
                      </a:r>
                      <a:r>
                        <a:rPr lang="en-US" sz="1600" baseline="-25000" dirty="0"/>
                        <a:t>1</a:t>
                      </a:r>
                    </a:p>
                  </a:txBody>
                  <a:tcPr/>
                </a:tc>
                <a:tc>
                  <a:txBody>
                    <a:bodyPr/>
                    <a:lstStyle/>
                    <a:p>
                      <a:r>
                        <a:rPr lang="en-US" sz="1600" dirty="0"/>
                        <a:t>w</a:t>
                      </a:r>
                      <a:r>
                        <a:rPr lang="en-US" sz="1600" baseline="-25000" dirty="0"/>
                        <a:t>2</a:t>
                      </a:r>
                    </a:p>
                  </a:txBody>
                  <a:tcPr/>
                </a:tc>
                <a:tc>
                  <a:txBody>
                    <a:bodyPr/>
                    <a:lstStyle/>
                    <a:p>
                      <a:endParaRPr lang="en-US" sz="1600"/>
                    </a:p>
                  </a:txBody>
                  <a:tcPr/>
                </a:tc>
                <a:tc>
                  <a:txBody>
                    <a:bodyPr/>
                    <a:lstStyle/>
                    <a:p>
                      <a:r>
                        <a:rPr lang="en-US" sz="1600" dirty="0" err="1"/>
                        <a:t>w</a:t>
                      </a:r>
                      <a:r>
                        <a:rPr lang="en-US" sz="1600" baseline="-25000" dirty="0" err="1"/>
                        <a:t>n</a:t>
                      </a:r>
                      <a:endParaRPr lang="en-US" sz="1600" baseline="-25000" dirty="0"/>
                    </a:p>
                  </a:txBody>
                  <a:tcPr/>
                </a:tc>
                <a:extLst>
                  <a:ext uri="{0D108BD9-81ED-4DB2-BD59-A6C34878D82A}">
                    <a16:rowId xmlns:a16="http://schemas.microsoft.com/office/drawing/2014/main" val="878538752"/>
                  </a:ext>
                </a:extLst>
              </a:tr>
              <a:tr h="370840">
                <a:tc>
                  <a:txBody>
                    <a:bodyPr/>
                    <a:lstStyle/>
                    <a:p>
                      <a:r>
                        <a:rPr lang="en-US" sz="1600" dirty="0"/>
                        <a:t>value</a:t>
                      </a:r>
                    </a:p>
                  </a:txBody>
                  <a:tcPr/>
                </a:tc>
                <a:tc>
                  <a:txBody>
                    <a:bodyPr/>
                    <a:lstStyle/>
                    <a:p>
                      <a:r>
                        <a:rPr lang="en-US" sz="1600" dirty="0"/>
                        <a:t>v</a:t>
                      </a:r>
                      <a:r>
                        <a:rPr lang="en-US" sz="1600" baseline="-25000" dirty="0"/>
                        <a:t>1</a:t>
                      </a:r>
                    </a:p>
                  </a:txBody>
                  <a:tcPr/>
                </a:tc>
                <a:tc>
                  <a:txBody>
                    <a:bodyPr/>
                    <a:lstStyle/>
                    <a:p>
                      <a:r>
                        <a:rPr lang="en-US" sz="1600" dirty="0"/>
                        <a:t>v</a:t>
                      </a:r>
                      <a:r>
                        <a:rPr lang="en-US" sz="1600" baseline="-25000" dirty="0"/>
                        <a:t>2</a:t>
                      </a:r>
                    </a:p>
                  </a:txBody>
                  <a:tcPr/>
                </a:tc>
                <a:tc>
                  <a:txBody>
                    <a:bodyPr/>
                    <a:lstStyle/>
                    <a:p>
                      <a:endParaRPr lang="en-US" sz="1600" dirty="0"/>
                    </a:p>
                  </a:txBody>
                  <a:tcPr/>
                </a:tc>
                <a:tc>
                  <a:txBody>
                    <a:bodyPr/>
                    <a:lstStyle/>
                    <a:p>
                      <a:r>
                        <a:rPr lang="en-US" sz="1600" dirty="0" err="1"/>
                        <a:t>v</a:t>
                      </a:r>
                      <a:r>
                        <a:rPr lang="en-US" sz="1600" baseline="-25000" dirty="0" err="1"/>
                        <a:t>n</a:t>
                      </a:r>
                      <a:endParaRPr lang="en-US" sz="1600" baseline="-25000" dirty="0"/>
                    </a:p>
                  </a:txBody>
                  <a:tcPr/>
                </a:tc>
                <a:extLst>
                  <a:ext uri="{0D108BD9-81ED-4DB2-BD59-A6C34878D82A}">
                    <a16:rowId xmlns:a16="http://schemas.microsoft.com/office/drawing/2014/main" val="2900469310"/>
                  </a:ext>
                </a:extLst>
              </a:tr>
            </a:tbl>
          </a:graphicData>
        </a:graphic>
      </p:graphicFrame>
    </p:spTree>
    <p:extLst>
      <p:ext uri="{BB962C8B-B14F-4D97-AF65-F5344CB8AC3E}">
        <p14:creationId xmlns:p14="http://schemas.microsoft.com/office/powerpoint/2010/main" val="1660676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i="1" dirty="0"/>
              <a:t>Example: W=10, we start with the table:</a:t>
            </a:r>
            <a:endParaRPr lang="en-US" sz="2400" dirty="0"/>
          </a:p>
        </p:txBody>
      </p:sp>
      <p:sp>
        <p:nvSpPr>
          <p:cNvPr id="3" name="Content Placeholder 2"/>
          <p:cNvSpPr>
            <a:spLocks noGrp="1"/>
          </p:cNvSpPr>
          <p:nvPr>
            <p:ph sz="quarter" idx="1"/>
          </p:nvPr>
        </p:nvSpPr>
        <p:spPr>
          <a:xfrm>
            <a:off x="2218307" y="974047"/>
            <a:ext cx="6481213" cy="1276135"/>
          </a:xfrm>
        </p:spPr>
        <p:txBody>
          <a:bodyPr>
            <a:normAutofit/>
          </a:bodyPr>
          <a:lstStyle/>
          <a:p>
            <a:pPr>
              <a:buNone/>
            </a:pPr>
            <a:r>
              <a:rPr lang="en-US" i="1" dirty="0"/>
              <a:t>K</a:t>
            </a:r>
            <a:r>
              <a:rPr lang="en-US" dirty="0"/>
              <a:t>(</a:t>
            </a:r>
            <a:r>
              <a:rPr lang="en-US" i="1" dirty="0" err="1"/>
              <a:t>i</a:t>
            </a:r>
            <a:r>
              <a:rPr lang="en-US" dirty="0" err="1"/>
              <a:t>,</a:t>
            </a:r>
            <a:r>
              <a:rPr lang="en-US" i="1" dirty="0" err="1"/>
              <a:t>w</a:t>
            </a:r>
            <a:r>
              <a:rPr lang="en-US" dirty="0"/>
              <a:t>) = max ( </a:t>
            </a:r>
            <a:r>
              <a:rPr lang="en-US" i="1" dirty="0"/>
              <a:t>K</a:t>
            </a:r>
            <a:r>
              <a:rPr lang="en-US" dirty="0"/>
              <a:t>(</a:t>
            </a:r>
            <a:r>
              <a:rPr lang="en-US" i="1" dirty="0"/>
              <a:t>i-1</a:t>
            </a:r>
            <a:r>
              <a:rPr lang="en-US" dirty="0"/>
              <a:t>, </a:t>
            </a:r>
            <a:r>
              <a:rPr lang="en-US" i="1" dirty="0"/>
              <a:t>w</a:t>
            </a:r>
            <a:r>
              <a:rPr lang="en-US" dirty="0"/>
              <a:t> – </a:t>
            </a:r>
            <a:r>
              <a:rPr lang="en-US" i="1" dirty="0" err="1"/>
              <a:t>w</a:t>
            </a:r>
            <a:r>
              <a:rPr lang="en-US" i="1" baseline="-25000" dirty="0" err="1"/>
              <a:t>i</a:t>
            </a:r>
            <a:r>
              <a:rPr lang="en-US" dirty="0"/>
              <a:t>) + </a:t>
            </a:r>
            <a:r>
              <a:rPr lang="en-US" i="1" dirty="0"/>
              <a:t>v</a:t>
            </a:r>
            <a:r>
              <a:rPr lang="en-US" i="1" baseline="-25000" dirty="0"/>
              <a:t>i</a:t>
            </a:r>
            <a:r>
              <a:rPr lang="en-US" dirty="0"/>
              <a:t>,  </a:t>
            </a:r>
            <a:r>
              <a:rPr lang="en-US" i="1" dirty="0"/>
              <a:t>K</a:t>
            </a:r>
            <a:r>
              <a:rPr lang="en-US" dirty="0"/>
              <a:t>(</a:t>
            </a:r>
            <a:r>
              <a:rPr lang="en-US" i="1" dirty="0"/>
              <a:t>i-1</a:t>
            </a:r>
            <a:r>
              <a:rPr lang="en-US" dirty="0"/>
              <a:t>, </a:t>
            </a:r>
            <a:r>
              <a:rPr lang="en-US" i="1" dirty="0"/>
              <a:t>w</a:t>
            </a:r>
            <a:r>
              <a:rPr lang="en-US" dirty="0"/>
              <a:t>) )</a:t>
            </a:r>
          </a:p>
          <a:p>
            <a:pPr>
              <a:buNone/>
            </a:pPr>
            <a:r>
              <a:rPr lang="en-US" i="1" dirty="0"/>
              <a:t>K</a:t>
            </a:r>
            <a:r>
              <a:rPr lang="en-US" dirty="0"/>
              <a:t>(</a:t>
            </a:r>
            <a:r>
              <a:rPr lang="en-US" dirty="0" err="1"/>
              <a:t>i,</a:t>
            </a:r>
            <a:r>
              <a:rPr lang="en-US" i="1" dirty="0" err="1"/>
              <a:t>w</a:t>
            </a:r>
            <a:r>
              <a:rPr lang="en-US" dirty="0"/>
              <a:t>) = 0, </a:t>
            </a:r>
            <a:r>
              <a:rPr lang="en-US" i="1" dirty="0" err="1"/>
              <a:t>i</a:t>
            </a:r>
            <a:r>
              <a:rPr lang="en-US" dirty="0"/>
              <a:t> &lt; 1 or </a:t>
            </a:r>
            <a:r>
              <a:rPr lang="en-US" i="1" dirty="0"/>
              <a:t>w</a:t>
            </a:r>
            <a:r>
              <a:rPr lang="en-US" dirty="0"/>
              <a:t> &lt; 1</a:t>
            </a:r>
          </a:p>
          <a:p>
            <a:pPr>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89618980"/>
              </p:ext>
            </p:extLst>
          </p:nvPr>
        </p:nvGraphicFramePr>
        <p:xfrm>
          <a:off x="107504" y="752801"/>
          <a:ext cx="1965604" cy="2590800"/>
        </p:xfrm>
        <a:graphic>
          <a:graphicData uri="http://schemas.openxmlformats.org/drawingml/2006/table">
            <a:tbl>
              <a:tblPr firstRow="1" bandRow="1">
                <a:tableStyleId>{0505E3EF-67EA-436B-97B2-0124C06EBD24}</a:tableStyleId>
              </a:tblPr>
              <a:tblGrid>
                <a:gridCol w="394959">
                  <a:extLst>
                    <a:ext uri="{9D8B030D-6E8A-4147-A177-3AD203B41FA5}">
                      <a16:colId xmlns:a16="http://schemas.microsoft.com/office/drawing/2014/main" val="20000"/>
                    </a:ext>
                  </a:extLst>
                </a:gridCol>
                <a:gridCol w="718487">
                  <a:extLst>
                    <a:ext uri="{9D8B030D-6E8A-4147-A177-3AD203B41FA5}">
                      <a16:colId xmlns:a16="http://schemas.microsoft.com/office/drawing/2014/main" val="20001"/>
                    </a:ext>
                  </a:extLst>
                </a:gridCol>
                <a:gridCol w="852158">
                  <a:extLst>
                    <a:ext uri="{9D8B030D-6E8A-4147-A177-3AD203B41FA5}">
                      <a16:colId xmlns:a16="http://schemas.microsoft.com/office/drawing/2014/main" val="20002"/>
                    </a:ext>
                  </a:extLst>
                </a:gridCol>
              </a:tblGrid>
              <a:tr h="370840">
                <a:tc>
                  <a:txBody>
                    <a:bodyPr/>
                    <a:lstStyle/>
                    <a:p>
                      <a:pPr algn="ctr"/>
                      <a:r>
                        <a:rPr lang="en-US" sz="2800" i="1" dirty="0" err="1"/>
                        <a:t>i</a:t>
                      </a:r>
                      <a:endParaRPr lang="en-US" sz="2800" i="1" dirty="0"/>
                    </a:p>
                  </a:txBody>
                  <a:tcPr/>
                </a:tc>
                <a:tc>
                  <a:txBody>
                    <a:bodyPr/>
                    <a:lstStyle/>
                    <a:p>
                      <a:pPr algn="ctr"/>
                      <a:r>
                        <a:rPr lang="en-US" sz="2800" i="1" dirty="0" err="1"/>
                        <a:t>w</a:t>
                      </a:r>
                      <a:r>
                        <a:rPr lang="en-US" sz="2800" i="1" baseline="-25000" dirty="0" err="1"/>
                        <a:t>i</a:t>
                      </a:r>
                      <a:endParaRPr lang="en-US" sz="2800" i="1" baseline="-25000" dirty="0"/>
                    </a:p>
                  </a:txBody>
                  <a:tcPr/>
                </a:tc>
                <a:tc>
                  <a:txBody>
                    <a:bodyPr/>
                    <a:lstStyle/>
                    <a:p>
                      <a:pPr algn="ctr"/>
                      <a:r>
                        <a:rPr lang="en-US" sz="2800" i="1" dirty="0"/>
                        <a:t>v</a:t>
                      </a:r>
                      <a:r>
                        <a:rPr lang="en-US" sz="2800" i="1" baseline="-25000" dirty="0"/>
                        <a:t>i</a:t>
                      </a:r>
                    </a:p>
                  </a:txBody>
                  <a:tcPr/>
                </a:tc>
                <a:extLst>
                  <a:ext uri="{0D108BD9-81ED-4DB2-BD59-A6C34878D82A}">
                    <a16:rowId xmlns:a16="http://schemas.microsoft.com/office/drawing/2014/main" val="10000"/>
                  </a:ext>
                </a:extLst>
              </a:tr>
              <a:tr h="370840">
                <a:tc>
                  <a:txBody>
                    <a:bodyPr/>
                    <a:lstStyle/>
                    <a:p>
                      <a:pPr algn="r"/>
                      <a:r>
                        <a:rPr lang="en-US" sz="2800" dirty="0"/>
                        <a:t>1</a:t>
                      </a:r>
                    </a:p>
                  </a:txBody>
                  <a:tcPr/>
                </a:tc>
                <a:tc>
                  <a:txBody>
                    <a:bodyPr/>
                    <a:lstStyle/>
                    <a:p>
                      <a:pPr algn="r"/>
                      <a:r>
                        <a:rPr lang="en-US" sz="2800" dirty="0"/>
                        <a:t>6</a:t>
                      </a:r>
                    </a:p>
                  </a:txBody>
                  <a:tcPr/>
                </a:tc>
                <a:tc>
                  <a:txBody>
                    <a:bodyPr/>
                    <a:lstStyle/>
                    <a:p>
                      <a:pPr algn="r"/>
                      <a:r>
                        <a:rPr lang="en-US" sz="2800" dirty="0"/>
                        <a:t>$30</a:t>
                      </a:r>
                    </a:p>
                  </a:txBody>
                  <a:tcPr/>
                </a:tc>
                <a:extLst>
                  <a:ext uri="{0D108BD9-81ED-4DB2-BD59-A6C34878D82A}">
                    <a16:rowId xmlns:a16="http://schemas.microsoft.com/office/drawing/2014/main" val="10001"/>
                  </a:ext>
                </a:extLst>
              </a:tr>
              <a:tr h="0">
                <a:tc>
                  <a:txBody>
                    <a:bodyPr/>
                    <a:lstStyle/>
                    <a:p>
                      <a:pPr algn="r"/>
                      <a:r>
                        <a:rPr lang="en-US" sz="2800" dirty="0"/>
                        <a:t>2</a:t>
                      </a:r>
                    </a:p>
                  </a:txBody>
                  <a:tcPr/>
                </a:tc>
                <a:tc>
                  <a:txBody>
                    <a:bodyPr/>
                    <a:lstStyle/>
                    <a:p>
                      <a:pPr algn="r"/>
                      <a:r>
                        <a:rPr lang="en-US" sz="2800" dirty="0"/>
                        <a:t>3</a:t>
                      </a:r>
                    </a:p>
                  </a:txBody>
                  <a:tcPr/>
                </a:tc>
                <a:tc>
                  <a:txBody>
                    <a:bodyPr/>
                    <a:lstStyle/>
                    <a:p>
                      <a:pPr algn="r"/>
                      <a:r>
                        <a:rPr lang="en-US" sz="2800" dirty="0"/>
                        <a:t>$14</a:t>
                      </a:r>
                    </a:p>
                  </a:txBody>
                  <a:tcPr/>
                </a:tc>
                <a:extLst>
                  <a:ext uri="{0D108BD9-81ED-4DB2-BD59-A6C34878D82A}">
                    <a16:rowId xmlns:a16="http://schemas.microsoft.com/office/drawing/2014/main" val="10002"/>
                  </a:ext>
                </a:extLst>
              </a:tr>
              <a:tr h="370840">
                <a:tc>
                  <a:txBody>
                    <a:bodyPr/>
                    <a:lstStyle/>
                    <a:p>
                      <a:pPr algn="r"/>
                      <a:r>
                        <a:rPr lang="en-US" sz="2800" dirty="0"/>
                        <a:t>3</a:t>
                      </a:r>
                    </a:p>
                  </a:txBody>
                  <a:tcPr/>
                </a:tc>
                <a:tc>
                  <a:txBody>
                    <a:bodyPr/>
                    <a:lstStyle/>
                    <a:p>
                      <a:pPr algn="r"/>
                      <a:r>
                        <a:rPr lang="en-US" sz="2800" dirty="0"/>
                        <a:t>4</a:t>
                      </a:r>
                    </a:p>
                  </a:txBody>
                  <a:tcPr/>
                </a:tc>
                <a:tc>
                  <a:txBody>
                    <a:bodyPr/>
                    <a:lstStyle/>
                    <a:p>
                      <a:pPr algn="r"/>
                      <a:r>
                        <a:rPr lang="en-US" sz="2800" dirty="0"/>
                        <a:t>$16</a:t>
                      </a:r>
                    </a:p>
                  </a:txBody>
                  <a:tcPr/>
                </a:tc>
                <a:extLst>
                  <a:ext uri="{0D108BD9-81ED-4DB2-BD59-A6C34878D82A}">
                    <a16:rowId xmlns:a16="http://schemas.microsoft.com/office/drawing/2014/main" val="10003"/>
                  </a:ext>
                </a:extLst>
              </a:tr>
              <a:tr h="370840">
                <a:tc>
                  <a:txBody>
                    <a:bodyPr/>
                    <a:lstStyle/>
                    <a:p>
                      <a:pPr algn="r"/>
                      <a:r>
                        <a:rPr lang="en-US" sz="2800" dirty="0"/>
                        <a:t>4</a:t>
                      </a:r>
                    </a:p>
                  </a:txBody>
                  <a:tcPr/>
                </a:tc>
                <a:tc>
                  <a:txBody>
                    <a:bodyPr/>
                    <a:lstStyle/>
                    <a:p>
                      <a:pPr algn="r"/>
                      <a:r>
                        <a:rPr lang="en-US" sz="2800" dirty="0"/>
                        <a:t>2</a:t>
                      </a:r>
                    </a:p>
                  </a:txBody>
                  <a:tcPr/>
                </a:tc>
                <a:tc>
                  <a:txBody>
                    <a:bodyPr/>
                    <a:lstStyle/>
                    <a:p>
                      <a:pPr algn="r"/>
                      <a:r>
                        <a:rPr lang="en-US" sz="2800" dirty="0"/>
                        <a:t>$9</a:t>
                      </a:r>
                    </a:p>
                  </a:txBody>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92860649"/>
              </p:ext>
            </p:extLst>
          </p:nvPr>
        </p:nvGraphicFramePr>
        <p:xfrm>
          <a:off x="252708" y="3583994"/>
          <a:ext cx="8446812" cy="2858438"/>
        </p:xfrm>
        <a:graphic>
          <a:graphicData uri="http://schemas.openxmlformats.org/drawingml/2006/table">
            <a:tbl>
              <a:tblPr bandRow="1">
                <a:tableStyleId>{6E25E649-3F16-4E02-A733-19D2CDBF48F0}</a:tableStyleId>
              </a:tblPr>
              <a:tblGrid>
                <a:gridCol w="703901">
                  <a:extLst>
                    <a:ext uri="{9D8B030D-6E8A-4147-A177-3AD203B41FA5}">
                      <a16:colId xmlns:a16="http://schemas.microsoft.com/office/drawing/2014/main" val="20000"/>
                    </a:ext>
                  </a:extLst>
                </a:gridCol>
                <a:gridCol w="703901">
                  <a:extLst>
                    <a:ext uri="{9D8B030D-6E8A-4147-A177-3AD203B41FA5}">
                      <a16:colId xmlns:a16="http://schemas.microsoft.com/office/drawing/2014/main" val="20001"/>
                    </a:ext>
                  </a:extLst>
                </a:gridCol>
                <a:gridCol w="703901">
                  <a:extLst>
                    <a:ext uri="{9D8B030D-6E8A-4147-A177-3AD203B41FA5}">
                      <a16:colId xmlns:a16="http://schemas.microsoft.com/office/drawing/2014/main" val="20002"/>
                    </a:ext>
                  </a:extLst>
                </a:gridCol>
                <a:gridCol w="703901">
                  <a:extLst>
                    <a:ext uri="{9D8B030D-6E8A-4147-A177-3AD203B41FA5}">
                      <a16:colId xmlns:a16="http://schemas.microsoft.com/office/drawing/2014/main" val="20003"/>
                    </a:ext>
                  </a:extLst>
                </a:gridCol>
                <a:gridCol w="703901">
                  <a:extLst>
                    <a:ext uri="{9D8B030D-6E8A-4147-A177-3AD203B41FA5}">
                      <a16:colId xmlns:a16="http://schemas.microsoft.com/office/drawing/2014/main" val="20004"/>
                    </a:ext>
                  </a:extLst>
                </a:gridCol>
                <a:gridCol w="703901">
                  <a:extLst>
                    <a:ext uri="{9D8B030D-6E8A-4147-A177-3AD203B41FA5}">
                      <a16:colId xmlns:a16="http://schemas.microsoft.com/office/drawing/2014/main" val="20005"/>
                    </a:ext>
                  </a:extLst>
                </a:gridCol>
                <a:gridCol w="703901">
                  <a:extLst>
                    <a:ext uri="{9D8B030D-6E8A-4147-A177-3AD203B41FA5}">
                      <a16:colId xmlns:a16="http://schemas.microsoft.com/office/drawing/2014/main" val="20006"/>
                    </a:ext>
                  </a:extLst>
                </a:gridCol>
                <a:gridCol w="703901">
                  <a:extLst>
                    <a:ext uri="{9D8B030D-6E8A-4147-A177-3AD203B41FA5}">
                      <a16:colId xmlns:a16="http://schemas.microsoft.com/office/drawing/2014/main" val="20007"/>
                    </a:ext>
                  </a:extLst>
                </a:gridCol>
                <a:gridCol w="703901">
                  <a:extLst>
                    <a:ext uri="{9D8B030D-6E8A-4147-A177-3AD203B41FA5}">
                      <a16:colId xmlns:a16="http://schemas.microsoft.com/office/drawing/2014/main" val="20008"/>
                    </a:ext>
                  </a:extLst>
                </a:gridCol>
                <a:gridCol w="703901">
                  <a:extLst>
                    <a:ext uri="{9D8B030D-6E8A-4147-A177-3AD203B41FA5}">
                      <a16:colId xmlns:a16="http://schemas.microsoft.com/office/drawing/2014/main" val="20009"/>
                    </a:ext>
                  </a:extLst>
                </a:gridCol>
                <a:gridCol w="703901">
                  <a:extLst>
                    <a:ext uri="{9D8B030D-6E8A-4147-A177-3AD203B41FA5}">
                      <a16:colId xmlns:a16="http://schemas.microsoft.com/office/drawing/2014/main" val="20010"/>
                    </a:ext>
                  </a:extLst>
                </a:gridCol>
                <a:gridCol w="703901">
                  <a:extLst>
                    <a:ext uri="{9D8B030D-6E8A-4147-A177-3AD203B41FA5}">
                      <a16:colId xmlns:a16="http://schemas.microsoft.com/office/drawing/2014/main" val="20011"/>
                    </a:ext>
                  </a:extLst>
                </a:gridCol>
              </a:tblGrid>
              <a:tr h="370840">
                <a:tc>
                  <a:txBody>
                    <a:bodyPr/>
                    <a:lstStyle/>
                    <a:p>
                      <a:pPr algn="ctr"/>
                      <a:r>
                        <a:rPr lang="en-US" sz="2400" i="1" dirty="0" err="1"/>
                        <a:t>i</a:t>
                      </a:r>
                      <a:r>
                        <a:rPr lang="en-US" sz="2400" i="0" dirty="0"/>
                        <a:t>\</a:t>
                      </a:r>
                      <a:r>
                        <a:rPr lang="en-US" sz="2400" i="1" dirty="0"/>
                        <a:t>w</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9</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10</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endParaRPr lang="en-US" sz="2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572438">
                <a:tc>
                  <a:txBody>
                    <a:bodyPr/>
                    <a:lstStyle/>
                    <a:p>
                      <a:pPr algn="ctr"/>
                      <a:r>
                        <a:rPr lang="en-US" sz="24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2"/>
                  </a:ext>
                </a:extLst>
              </a:tr>
              <a:tr h="370840">
                <a:tc>
                  <a:txBody>
                    <a:bodyPr/>
                    <a:lstStyle/>
                    <a:p>
                      <a:pPr algn="ctr"/>
                      <a:r>
                        <a:rPr lang="en-US" sz="2400"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3"/>
                  </a:ext>
                </a:extLst>
              </a:tr>
              <a:tr h="370840">
                <a:tc>
                  <a:txBody>
                    <a:bodyPr/>
                    <a:lstStyle/>
                    <a:p>
                      <a:pPr algn="ctr"/>
                      <a:r>
                        <a:rPr lang="en-US" sz="2400" dirty="0"/>
                        <a:t>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extLst>
                  <a:ext uri="{0D108BD9-81ED-4DB2-BD59-A6C34878D82A}">
                    <a16:rowId xmlns:a16="http://schemas.microsoft.com/office/drawing/2014/main" val="10004"/>
                  </a:ext>
                </a:extLst>
              </a:tr>
              <a:tr h="370840">
                <a:tc>
                  <a:txBody>
                    <a:bodyPr/>
                    <a:lstStyle/>
                    <a:p>
                      <a:pPr algn="ctr"/>
                      <a:r>
                        <a:rPr lang="en-US" sz="2400" dirty="0"/>
                        <a:t>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6" name="Rectangle 5">
            <a:extLst>
              <a:ext uri="{FF2B5EF4-FFF2-40B4-BE49-F238E27FC236}">
                <a16:creationId xmlns:a16="http://schemas.microsoft.com/office/drawing/2014/main" id="{AB7464F3-DF17-384B-8D8A-429DDB1AA00C}"/>
              </a:ext>
            </a:extLst>
          </p:cNvPr>
          <p:cNvSpPr/>
          <p:nvPr/>
        </p:nvSpPr>
        <p:spPr>
          <a:xfrm>
            <a:off x="2073108" y="5101900"/>
            <a:ext cx="6242125" cy="1008112"/>
          </a:xfrm>
          <a:prstGeom prst="rect">
            <a:avLst/>
          </a:prstGeom>
          <a:solidFill>
            <a:schemeClr val="accent4">
              <a:lumMod val="20000"/>
              <a:lumOff val="8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2">
                    <a:lumMod val="75000"/>
                    <a:lumOff val="25000"/>
                  </a:schemeClr>
                </a:solidFill>
              </a:rPr>
              <a:t>Watch lecture Week11.Lecture2.Part3 for example on running the Knapsack </a:t>
            </a:r>
          </a:p>
        </p:txBody>
      </p:sp>
    </p:spTree>
    <p:extLst>
      <p:ext uri="{BB962C8B-B14F-4D97-AF65-F5344CB8AC3E}">
        <p14:creationId xmlns:p14="http://schemas.microsoft.com/office/powerpoint/2010/main" val="218589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5382-0CCD-CE80-7DF0-7AD3940A0E8B}"/>
              </a:ext>
            </a:extLst>
          </p:cNvPr>
          <p:cNvSpPr>
            <a:spLocks noGrp="1"/>
          </p:cNvSpPr>
          <p:nvPr>
            <p:ph type="title"/>
          </p:nvPr>
        </p:nvSpPr>
        <p:spPr>
          <a:xfrm>
            <a:off x="265113" y="107951"/>
            <a:ext cx="8623300" cy="365125"/>
          </a:xfrm>
        </p:spPr>
        <p:txBody>
          <a:bodyPr/>
          <a:lstStyle/>
          <a:p>
            <a:r>
              <a:rPr lang="en-US" sz="2000" dirty="0"/>
              <a:t>Most crucial step in DP: finding parameters &amp; recurrences</a:t>
            </a:r>
          </a:p>
        </p:txBody>
      </p:sp>
      <p:sp>
        <p:nvSpPr>
          <p:cNvPr id="4" name="Date Placeholder 3">
            <a:extLst>
              <a:ext uri="{FF2B5EF4-FFF2-40B4-BE49-F238E27FC236}">
                <a16:creationId xmlns:a16="http://schemas.microsoft.com/office/drawing/2014/main" id="{A91D4C73-DEAE-7503-72EA-62D1CFABD332}"/>
              </a:ext>
            </a:extLst>
          </p:cNvPr>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a:extLst>
              <a:ext uri="{FF2B5EF4-FFF2-40B4-BE49-F238E27FC236}">
                <a16:creationId xmlns:a16="http://schemas.microsoft.com/office/drawing/2014/main" id="{E52EFDDD-E74D-7F77-C942-480AF06090B3}"/>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BC24FA7D-B874-F177-B207-EC497A55E993}"/>
              </a:ext>
            </a:extLst>
          </p:cNvPr>
          <p:cNvSpPr>
            <a:spLocks noGrp="1"/>
          </p:cNvSpPr>
          <p:nvPr>
            <p:ph type="sldNum" sz="quarter" idx="12"/>
          </p:nvPr>
        </p:nvSpPr>
        <p:spPr/>
        <p:txBody>
          <a:bodyPr/>
          <a:lstStyle/>
          <a:p>
            <a:pPr>
              <a:defRPr/>
            </a:pPr>
            <a:fld id="{F9610808-8E44-6F46-B441-732A53FE435D}" type="slidenum">
              <a:rPr lang="en-US" smtClean="0"/>
              <a:pPr>
                <a:defRPr/>
              </a:pPr>
              <a:t>25</a:t>
            </a:fld>
            <a:endParaRPr lang="en-US" dirty="0"/>
          </a:p>
        </p:txBody>
      </p:sp>
      <p:graphicFrame>
        <p:nvGraphicFramePr>
          <p:cNvPr id="7" name="Content Placeholder 6">
            <a:extLst>
              <a:ext uri="{FF2B5EF4-FFF2-40B4-BE49-F238E27FC236}">
                <a16:creationId xmlns:a16="http://schemas.microsoft.com/office/drawing/2014/main" id="{DDD1F981-FD45-E333-FCF8-DAE01478B890}"/>
              </a:ext>
            </a:extLst>
          </p:cNvPr>
          <p:cNvGraphicFramePr>
            <a:graphicFrameLocks noGrp="1"/>
          </p:cNvGraphicFramePr>
          <p:nvPr>
            <p:ph idx="1"/>
            <p:extLst>
              <p:ext uri="{D42A27DB-BD31-4B8C-83A1-F6EECF244321}">
                <p14:modId xmlns:p14="http://schemas.microsoft.com/office/powerpoint/2010/main" val="1561291650"/>
              </p:ext>
            </p:extLst>
          </p:nvPr>
        </p:nvGraphicFramePr>
        <p:xfrm>
          <a:off x="141744" y="497302"/>
          <a:ext cx="4611833" cy="2644393"/>
        </p:xfrm>
        <a:graphic>
          <a:graphicData uri="http://schemas.openxmlformats.org/drawingml/2006/table">
            <a:tbl>
              <a:tblPr firstRow="1" bandRow="1">
                <a:tableStyleId>{C4B1156A-380E-4F78-BDF5-A606A8083BF9}</a:tableStyleId>
              </a:tblPr>
              <a:tblGrid>
                <a:gridCol w="4611833">
                  <a:extLst>
                    <a:ext uri="{9D8B030D-6E8A-4147-A177-3AD203B41FA5}">
                      <a16:colId xmlns:a16="http://schemas.microsoft.com/office/drawing/2014/main" val="960031859"/>
                    </a:ext>
                  </a:extLst>
                </a:gridCol>
              </a:tblGrid>
              <a:tr h="330244">
                <a:tc>
                  <a:txBody>
                    <a:bodyPr/>
                    <a:lstStyle/>
                    <a:p>
                      <a:pPr algn="ctr"/>
                      <a:r>
                        <a:rPr lang="en-US" sz="1600" dirty="0"/>
                        <a:t>Coin-row problem</a:t>
                      </a:r>
                    </a:p>
                  </a:txBody>
                  <a:tcPr/>
                </a:tc>
                <a:extLst>
                  <a:ext uri="{0D108BD9-81ED-4DB2-BD59-A6C34878D82A}">
                    <a16:rowId xmlns:a16="http://schemas.microsoft.com/office/drawing/2014/main" val="2153016604"/>
                  </a:ext>
                </a:extLst>
              </a:tr>
              <a:tr h="2309113">
                <a:tc>
                  <a:txBody>
                    <a:bodyPr/>
                    <a:lstStyle/>
                    <a:p>
                      <a:r>
                        <a:rPr lang="en-US" sz="1600" dirty="0"/>
                        <a:t>There is a row of n coins whose values are some positive integers c</a:t>
                      </a:r>
                      <a:r>
                        <a:rPr lang="en-US" sz="1600" baseline="-25000" dirty="0"/>
                        <a:t>1</a:t>
                      </a:r>
                      <a:r>
                        <a:rPr lang="en-US" sz="1600" dirty="0"/>
                        <a:t>, c</a:t>
                      </a:r>
                      <a:r>
                        <a:rPr lang="en-US" sz="1600" baseline="-25000" dirty="0"/>
                        <a:t>2</a:t>
                      </a:r>
                      <a:r>
                        <a:rPr lang="en-US" sz="1600" dirty="0"/>
                        <a:t>, . . . , </a:t>
                      </a:r>
                      <a:r>
                        <a:rPr lang="en-US" sz="1600" dirty="0" err="1"/>
                        <a:t>c</a:t>
                      </a:r>
                      <a:r>
                        <a:rPr lang="en-US" sz="1600" baseline="-25000" dirty="0" err="1"/>
                        <a:t>n</a:t>
                      </a:r>
                      <a:r>
                        <a:rPr lang="en-US" sz="1600" dirty="0"/>
                        <a:t>, not necessarily distinct. The goal is to pick up the maximum amount of money subject to the constraint that no two coins adjacent in the initial row can be picked up.</a:t>
                      </a:r>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0" name="Content Placeholder 6">
            <a:extLst>
              <a:ext uri="{FF2B5EF4-FFF2-40B4-BE49-F238E27FC236}">
                <a16:creationId xmlns:a16="http://schemas.microsoft.com/office/drawing/2014/main" id="{F16609DB-AAD4-BBF2-91E4-24542EF858BA}"/>
              </a:ext>
            </a:extLst>
          </p:cNvPr>
          <p:cNvGraphicFramePr>
            <a:graphicFrameLocks/>
          </p:cNvGraphicFramePr>
          <p:nvPr>
            <p:extLst>
              <p:ext uri="{D42A27DB-BD31-4B8C-83A1-F6EECF244321}">
                <p14:modId xmlns:p14="http://schemas.microsoft.com/office/powerpoint/2010/main" val="862223507"/>
              </p:ext>
            </p:extLst>
          </p:nvPr>
        </p:nvGraphicFramePr>
        <p:xfrm>
          <a:off x="4963398" y="497302"/>
          <a:ext cx="4018856" cy="2663062"/>
        </p:xfrm>
        <a:graphic>
          <a:graphicData uri="http://schemas.openxmlformats.org/drawingml/2006/table">
            <a:tbl>
              <a:tblPr firstRow="1" bandRow="1">
                <a:tableStyleId>{C4B1156A-380E-4F78-BDF5-A606A8083BF9}</a:tableStyleId>
              </a:tblPr>
              <a:tblGrid>
                <a:gridCol w="4018856">
                  <a:extLst>
                    <a:ext uri="{9D8B030D-6E8A-4147-A177-3AD203B41FA5}">
                      <a16:colId xmlns:a16="http://schemas.microsoft.com/office/drawing/2014/main" val="960031859"/>
                    </a:ext>
                  </a:extLst>
                </a:gridCol>
              </a:tblGrid>
              <a:tr h="377062">
                <a:tc>
                  <a:txBody>
                    <a:bodyPr/>
                    <a:lstStyle/>
                    <a:p>
                      <a:pPr algn="ctr"/>
                      <a:r>
                        <a:rPr lang="en-US" sz="1600" dirty="0"/>
                        <a:t>Change-making problem</a:t>
                      </a:r>
                    </a:p>
                  </a:txBody>
                  <a:tcPr/>
                </a:tc>
                <a:extLst>
                  <a:ext uri="{0D108BD9-81ED-4DB2-BD59-A6C34878D82A}">
                    <a16:rowId xmlns:a16="http://schemas.microsoft.com/office/drawing/2014/main" val="2153016604"/>
                  </a:ext>
                </a:extLst>
              </a:tr>
              <a:tr h="2121198">
                <a:tc>
                  <a:txBody>
                    <a:bodyPr/>
                    <a:lstStyle/>
                    <a:p>
                      <a:r>
                        <a:rPr lang="en-US" sz="1600" dirty="0"/>
                        <a:t>Give change for amount W using the minimum number of coins of denominations d</a:t>
                      </a:r>
                      <a:r>
                        <a:rPr lang="en-US" sz="1600" baseline="-25000" dirty="0"/>
                        <a:t>1</a:t>
                      </a:r>
                      <a:r>
                        <a:rPr lang="en-US" sz="1600" dirty="0"/>
                        <a:t> &lt; d</a:t>
                      </a:r>
                      <a:r>
                        <a:rPr lang="en-US" sz="1600" baseline="-25000" dirty="0"/>
                        <a:t>2</a:t>
                      </a:r>
                      <a:r>
                        <a:rPr lang="en-US" sz="1600" dirty="0"/>
                        <a:t> &lt; . . . &lt; d</a:t>
                      </a:r>
                      <a:r>
                        <a:rPr lang="en-US" sz="1600" baseline="-25000" dirty="0"/>
                        <a:t>n</a:t>
                      </a:r>
                      <a:r>
                        <a:rPr lang="en-US" sz="1600" dirty="0"/>
                        <a:t>. Assume availability of unlimited quantities of coins for each of the n denominations d</a:t>
                      </a:r>
                      <a:r>
                        <a:rPr lang="en-US" sz="1600" baseline="-25000" dirty="0"/>
                        <a:t>i</a:t>
                      </a:r>
                      <a:r>
                        <a:rPr lang="en-US" sz="1600" dirty="0"/>
                        <a:t> and d</a:t>
                      </a:r>
                      <a:r>
                        <a:rPr lang="en-US" sz="1600" baseline="-25000" dirty="0"/>
                        <a:t>1</a:t>
                      </a:r>
                      <a:r>
                        <a:rPr lang="en-US" sz="1600" dirty="0"/>
                        <a:t> = 1.</a:t>
                      </a:r>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1" name="Content Placeholder 6">
            <a:extLst>
              <a:ext uri="{FF2B5EF4-FFF2-40B4-BE49-F238E27FC236}">
                <a16:creationId xmlns:a16="http://schemas.microsoft.com/office/drawing/2014/main" id="{12189BAE-DAAD-6789-9605-FE9E6D121DB2}"/>
              </a:ext>
            </a:extLst>
          </p:cNvPr>
          <p:cNvGraphicFramePr>
            <a:graphicFrameLocks/>
          </p:cNvGraphicFramePr>
          <p:nvPr>
            <p:extLst>
              <p:ext uri="{D42A27DB-BD31-4B8C-83A1-F6EECF244321}">
                <p14:modId xmlns:p14="http://schemas.microsoft.com/office/powerpoint/2010/main" val="758946882"/>
              </p:ext>
            </p:extLst>
          </p:nvPr>
        </p:nvGraphicFramePr>
        <p:xfrm>
          <a:off x="132435" y="3285316"/>
          <a:ext cx="4577387" cy="2429409"/>
        </p:xfrm>
        <a:graphic>
          <a:graphicData uri="http://schemas.openxmlformats.org/drawingml/2006/table">
            <a:tbl>
              <a:tblPr firstRow="1" bandRow="1">
                <a:tableStyleId>{C4B1156A-380E-4F78-BDF5-A606A8083BF9}</a:tableStyleId>
              </a:tblPr>
              <a:tblGrid>
                <a:gridCol w="4577387">
                  <a:extLst>
                    <a:ext uri="{9D8B030D-6E8A-4147-A177-3AD203B41FA5}">
                      <a16:colId xmlns:a16="http://schemas.microsoft.com/office/drawing/2014/main" val="960031859"/>
                    </a:ext>
                  </a:extLst>
                </a:gridCol>
              </a:tblGrid>
              <a:tr h="283311">
                <a:tc>
                  <a:txBody>
                    <a:bodyPr/>
                    <a:lstStyle/>
                    <a:p>
                      <a:pPr algn="ctr"/>
                      <a:r>
                        <a:rPr lang="en-US" sz="1600" dirty="0"/>
                        <a:t>all palindromes</a:t>
                      </a:r>
                    </a:p>
                  </a:txBody>
                  <a:tcPr/>
                </a:tc>
                <a:extLst>
                  <a:ext uri="{0D108BD9-81ED-4DB2-BD59-A6C34878D82A}">
                    <a16:rowId xmlns:a16="http://schemas.microsoft.com/office/drawing/2014/main" val="2153016604"/>
                  </a:ext>
                </a:extLst>
              </a:tr>
              <a:tr h="2094129">
                <a:tc>
                  <a:txBody>
                    <a:bodyPr/>
                    <a:lstStyle/>
                    <a:p>
                      <a:pPr marL="0" algn="l" defTabSz="914400" rtl="0" eaLnBrk="1" latinLnBrk="0" hangingPunct="1"/>
                      <a:r>
                        <a:rPr lang="en-AU" sz="1600" b="0" i="0" kern="1200" dirty="0">
                          <a:solidFill>
                            <a:schemeClr val="dk1"/>
                          </a:solidFill>
                          <a:effectLst/>
                          <a:latin typeface="+mn-lt"/>
                          <a:ea typeface="+mn-ea"/>
                          <a:cs typeface="+mn-cs"/>
                        </a:rPr>
                        <a:t>Given a string S of length n, construct a DP algorithm to find all nonempty substrings that are palindromes.</a:t>
                      </a:r>
                      <a:br>
                        <a:rPr lang="en-AU" sz="1600" dirty="0"/>
                      </a:br>
                      <a:r>
                        <a:rPr lang="en-AU" sz="1600" b="1" i="1" kern="1200" dirty="0">
                          <a:solidFill>
                            <a:schemeClr val="dk1"/>
                          </a:solidFill>
                          <a:latin typeface="+mn-lt"/>
                          <a:ea typeface="+mn-ea"/>
                          <a:cs typeface="+mn-cs"/>
                        </a:rPr>
                        <a:t>What’s the output looks like?</a:t>
                      </a:r>
                      <a:endParaRPr lang="en-US" sz="1600" b="1" i="1" kern="1200" dirty="0">
                        <a:solidFill>
                          <a:schemeClr val="dk1"/>
                        </a:solidFill>
                        <a:latin typeface="+mn-lt"/>
                        <a:ea typeface="+mn-ea"/>
                        <a:cs typeface="+mn-cs"/>
                      </a:endParaRPr>
                    </a:p>
                    <a:p>
                      <a:endParaRPr lang="en-US" sz="1600" b="1" i="1" dirty="0"/>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2" name="Content Placeholder 6">
            <a:extLst>
              <a:ext uri="{FF2B5EF4-FFF2-40B4-BE49-F238E27FC236}">
                <a16:creationId xmlns:a16="http://schemas.microsoft.com/office/drawing/2014/main" id="{7C472D2D-54F3-B7BD-F392-A3CA20BD1AB5}"/>
              </a:ext>
            </a:extLst>
          </p:cNvPr>
          <p:cNvGraphicFramePr>
            <a:graphicFrameLocks/>
          </p:cNvGraphicFramePr>
          <p:nvPr>
            <p:extLst>
              <p:ext uri="{D42A27DB-BD31-4B8C-83A1-F6EECF244321}">
                <p14:modId xmlns:p14="http://schemas.microsoft.com/office/powerpoint/2010/main" val="414649952"/>
              </p:ext>
            </p:extLst>
          </p:nvPr>
        </p:nvGraphicFramePr>
        <p:xfrm>
          <a:off x="4959587" y="3285316"/>
          <a:ext cx="4018856" cy="2377440"/>
        </p:xfrm>
        <a:graphic>
          <a:graphicData uri="http://schemas.openxmlformats.org/drawingml/2006/table">
            <a:tbl>
              <a:tblPr firstRow="1" bandRow="1">
                <a:tableStyleId>{C4B1156A-380E-4F78-BDF5-A606A8083BF9}</a:tableStyleId>
              </a:tblPr>
              <a:tblGrid>
                <a:gridCol w="4018856">
                  <a:extLst>
                    <a:ext uri="{9D8B030D-6E8A-4147-A177-3AD203B41FA5}">
                      <a16:colId xmlns:a16="http://schemas.microsoft.com/office/drawing/2014/main" val="960031859"/>
                    </a:ext>
                  </a:extLst>
                </a:gridCol>
              </a:tblGrid>
              <a:tr h="265566">
                <a:tc>
                  <a:txBody>
                    <a:bodyPr/>
                    <a:lstStyle/>
                    <a:p>
                      <a:pPr algn="ctr"/>
                      <a:r>
                        <a:rPr lang="en-US" sz="1600" dirty="0"/>
                        <a:t>Some other problems</a:t>
                      </a:r>
                    </a:p>
                  </a:txBody>
                  <a:tcPr/>
                </a:tc>
                <a:extLst>
                  <a:ext uri="{0D108BD9-81ED-4DB2-BD59-A6C34878D82A}">
                    <a16:rowId xmlns:a16="http://schemas.microsoft.com/office/drawing/2014/main" val="2153016604"/>
                  </a:ext>
                </a:extLst>
              </a:tr>
              <a:tr h="2015866">
                <a:tc>
                  <a:txBody>
                    <a:bodyPr/>
                    <a:lstStyle/>
                    <a:p>
                      <a:pPr marL="285750" indent="-285750">
                        <a:buFont typeface="Arial" panose="020B0604020202020204" pitchFamily="34" charset="0"/>
                        <a:buChar char="•"/>
                      </a:pPr>
                      <a:r>
                        <a:rPr lang="en-US" sz="1600" dirty="0"/>
                        <a:t>Coin-collecting problem Levitin.8.1.example3</a:t>
                      </a:r>
                    </a:p>
                    <a:p>
                      <a:pPr marL="285750" indent="-285750">
                        <a:buFont typeface="Arial" panose="020B0604020202020204" pitchFamily="34" charset="0"/>
                        <a:buChar char="•"/>
                      </a:pPr>
                      <a:r>
                        <a:rPr lang="en-US" sz="1600" dirty="0"/>
                        <a:t>Order of matrix multiplication: exercise L8.3.11</a:t>
                      </a:r>
                    </a:p>
                    <a:p>
                      <a:pPr marL="285750" indent="-285750">
                        <a:buFont typeface="Arial" panose="020B0604020202020204" pitchFamily="34" charset="0"/>
                        <a:buChar char="•"/>
                      </a:pPr>
                      <a:r>
                        <a:rPr lang="en-US" sz="1600" dirty="0"/>
                        <a:t>Optimal binary search tree L8.3</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t>
                      </a:r>
                    </a:p>
                    <a:p>
                      <a:pPr marL="285750" indent="-285750">
                        <a:buFont typeface="Arial" panose="020B0604020202020204" pitchFamily="34" charset="0"/>
                        <a:buChar char="•"/>
                      </a:pPr>
                      <a:endParaRPr lang="en-US" sz="1600" dirty="0"/>
                    </a:p>
                  </a:txBody>
                  <a:tcPr/>
                </a:tc>
                <a:extLst>
                  <a:ext uri="{0D108BD9-81ED-4DB2-BD59-A6C34878D82A}">
                    <a16:rowId xmlns:a16="http://schemas.microsoft.com/office/drawing/2014/main" val="2249987563"/>
                  </a:ext>
                </a:extLst>
              </a:tr>
            </a:tbl>
          </a:graphicData>
        </a:graphic>
      </p:graphicFrame>
      <p:sp>
        <p:nvSpPr>
          <p:cNvPr id="13" name="Rounded Rectangle 12">
            <a:extLst>
              <a:ext uri="{FF2B5EF4-FFF2-40B4-BE49-F238E27FC236}">
                <a16:creationId xmlns:a16="http://schemas.microsoft.com/office/drawing/2014/main" id="{91BECF3F-72EE-7F4E-5035-A14EE3242306}"/>
              </a:ext>
            </a:extLst>
          </p:cNvPr>
          <p:cNvSpPr/>
          <p:nvPr/>
        </p:nvSpPr>
        <p:spPr>
          <a:xfrm>
            <a:off x="293688" y="5949280"/>
            <a:ext cx="8594725" cy="691233"/>
          </a:xfrm>
          <a:prstGeom prst="round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DP is typically applied to optimization problems such as in 3 of the above 4 boxes, knapsack, bean bundles. Exception: </a:t>
            </a:r>
            <a:r>
              <a:rPr lang="en-US" sz="1600" dirty="0" err="1"/>
              <a:t>fibonacci</a:t>
            </a:r>
            <a:r>
              <a:rPr lang="en-US" sz="1600" dirty="0"/>
              <a:t>, </a:t>
            </a:r>
            <a:r>
              <a:rPr lang="en-US" sz="1600" dirty="0" err="1"/>
              <a:t>Warshall</a:t>
            </a:r>
            <a:r>
              <a:rPr lang="en-US" sz="1600" dirty="0"/>
              <a:t>, Floyd, all palindromes…</a:t>
            </a:r>
          </a:p>
        </p:txBody>
      </p:sp>
    </p:spTree>
    <p:extLst>
      <p:ext uri="{BB962C8B-B14F-4D97-AF65-F5344CB8AC3E}">
        <p14:creationId xmlns:p14="http://schemas.microsoft.com/office/powerpoint/2010/main" val="3599181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Transitive Closure of digraphs</a:t>
            </a:r>
          </a:p>
        </p:txBody>
      </p:sp>
      <p:sp>
        <p:nvSpPr>
          <p:cNvPr id="3" name="Content Placeholder 2"/>
          <p:cNvSpPr>
            <a:spLocks noGrp="1"/>
          </p:cNvSpPr>
          <p:nvPr>
            <p:ph idx="1"/>
          </p:nvPr>
        </p:nvSpPr>
        <p:spPr>
          <a:xfrm>
            <a:off x="265113" y="1143000"/>
            <a:ext cx="8623300" cy="4800600"/>
          </a:xfrm>
        </p:spPr>
        <p:txBody>
          <a:bodyPr/>
          <a:lstStyle/>
          <a:p>
            <a:pPr marL="0" indent="0">
              <a:buNone/>
            </a:pPr>
            <a:r>
              <a:rPr lang="en-US" sz="2400" dirty="0"/>
              <a:t>Understanding </a:t>
            </a:r>
          </a:p>
          <a:p>
            <a:pPr marL="0" indent="0">
              <a:buNone/>
            </a:pPr>
            <a:r>
              <a:rPr lang="en-US" sz="2400" dirty="0"/>
              <a:t>Transitive Closure</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Related Tasks:</a:t>
            </a:r>
          </a:p>
          <a:p>
            <a:r>
              <a:rPr lang="en-US" sz="2400" dirty="0"/>
              <a:t>Compute the transitive closure for a digraph</a:t>
            </a:r>
          </a:p>
          <a:p>
            <a:r>
              <a:rPr lang="en-US" sz="2400" dirty="0"/>
              <a:t>Find APSP for a weighted graph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26</a:t>
            </a:fld>
            <a:endParaRPr lang="en-US" dirty="0"/>
          </a:p>
        </p:txBody>
      </p:sp>
      <p:pic>
        <p:nvPicPr>
          <p:cNvPr id="7" name="Picture 6"/>
          <p:cNvPicPr>
            <a:picLocks noChangeAspect="1"/>
          </p:cNvPicPr>
          <p:nvPr/>
        </p:nvPicPr>
        <p:blipFill>
          <a:blip r:embed="rId2"/>
          <a:stretch>
            <a:fillRect/>
          </a:stretch>
        </p:blipFill>
        <p:spPr>
          <a:xfrm>
            <a:off x="3360131" y="1110003"/>
            <a:ext cx="4610100" cy="3048000"/>
          </a:xfrm>
          <a:prstGeom prst="rect">
            <a:avLst/>
          </a:prstGeom>
        </p:spPr>
      </p:pic>
    </p:spTree>
    <p:extLst>
      <p:ext uri="{BB962C8B-B14F-4D97-AF65-F5344CB8AC3E}">
        <p14:creationId xmlns:p14="http://schemas.microsoft.com/office/powerpoint/2010/main" val="1081166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800" dirty="0"/>
              <a:t>Problem 1: Transitive Closure of digraphs</a:t>
            </a:r>
          </a:p>
        </p:txBody>
      </p:sp>
      <p:sp>
        <p:nvSpPr>
          <p:cNvPr id="3" name="Content Placeholder 2"/>
          <p:cNvSpPr>
            <a:spLocks noGrp="1"/>
          </p:cNvSpPr>
          <p:nvPr>
            <p:ph idx="1"/>
          </p:nvPr>
        </p:nvSpPr>
        <p:spPr/>
        <p:txBody>
          <a:bodyPr/>
          <a:lstStyle/>
          <a:p>
            <a:pPr marL="0" indent="0">
              <a:buNone/>
            </a:pPr>
            <a:r>
              <a:rPr lang="en-US" dirty="0"/>
              <a:t>Draw the transitive closure of the following two graphs:</a:t>
            </a:r>
          </a:p>
          <a:p>
            <a:pPr marL="0" indent="0">
              <a:buNone/>
            </a:pPr>
            <a:r>
              <a:rPr lang="en-US" dirty="0"/>
              <a:t>               (a)                                               (b)</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27</a:t>
            </a:fld>
            <a:endParaRPr lang="en-US" dirty="0"/>
          </a:p>
        </p:txBody>
      </p:sp>
      <p:pic>
        <p:nvPicPr>
          <p:cNvPr id="7" name="Picture 6"/>
          <p:cNvPicPr>
            <a:picLocks noChangeAspect="1"/>
          </p:cNvPicPr>
          <p:nvPr/>
        </p:nvPicPr>
        <p:blipFill>
          <a:blip r:embed="rId2"/>
          <a:stretch>
            <a:fillRect/>
          </a:stretch>
        </p:blipFill>
        <p:spPr>
          <a:xfrm>
            <a:off x="971600" y="2780928"/>
            <a:ext cx="1663700" cy="1765300"/>
          </a:xfrm>
          <a:prstGeom prst="rect">
            <a:avLst/>
          </a:prstGeom>
        </p:spPr>
      </p:pic>
      <p:pic>
        <p:nvPicPr>
          <p:cNvPr id="8" name="Picture 7"/>
          <p:cNvPicPr>
            <a:picLocks noChangeAspect="1"/>
          </p:cNvPicPr>
          <p:nvPr/>
        </p:nvPicPr>
        <p:blipFill>
          <a:blip r:embed="rId3"/>
          <a:stretch>
            <a:fillRect/>
          </a:stretch>
        </p:blipFill>
        <p:spPr>
          <a:xfrm>
            <a:off x="5137282" y="2780928"/>
            <a:ext cx="1739900" cy="1803400"/>
          </a:xfrm>
          <a:prstGeom prst="rect">
            <a:avLst/>
          </a:prstGeom>
        </p:spPr>
      </p:pic>
    </p:spTree>
    <p:extLst>
      <p:ext uri="{BB962C8B-B14F-4D97-AF65-F5344CB8AC3E}">
        <p14:creationId xmlns:p14="http://schemas.microsoft.com/office/powerpoint/2010/main" val="192999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Warshall’s</a:t>
            </a:r>
            <a:r>
              <a:rPr lang="en-US" sz="2800" dirty="0"/>
              <a:t> Algorithm: DP for Transitive Closure</a:t>
            </a:r>
          </a:p>
        </p:txBody>
      </p:sp>
      <p:sp>
        <p:nvSpPr>
          <p:cNvPr id="3" name="Content Placeholder 2"/>
          <p:cNvSpPr>
            <a:spLocks noGrp="1"/>
          </p:cNvSpPr>
          <p:nvPr>
            <p:ph idx="1"/>
          </p:nvPr>
        </p:nvSpPr>
        <p:spPr/>
        <p:txBody>
          <a:bodyPr/>
          <a:lstStyle/>
          <a:p>
            <a:r>
              <a:rPr lang="en-US" sz="2400" dirty="0"/>
              <a:t>Input: adjacent matrix A</a:t>
            </a:r>
          </a:p>
          <a:p>
            <a:r>
              <a:rPr lang="en-US" sz="2400" dirty="0"/>
              <a:t>Main argument: transitiveness: if there are paths  </a:t>
            </a:r>
            <a:r>
              <a:rPr lang="en-US" sz="2400" dirty="0" err="1"/>
              <a:t>i</a:t>
            </a:r>
            <a:r>
              <a:rPr lang="en-US" sz="2400" dirty="0" err="1">
                <a:sym typeface="Wingdings"/>
              </a:rPr>
              <a:t>k</a:t>
            </a:r>
            <a:r>
              <a:rPr lang="en-US" sz="2400" dirty="0">
                <a:sym typeface="Wingdings"/>
              </a:rPr>
              <a:t> and </a:t>
            </a:r>
            <a:r>
              <a:rPr lang="en-US" sz="2400" dirty="0" err="1">
                <a:sym typeface="Wingdings"/>
              </a:rPr>
              <a:t>kj</a:t>
            </a:r>
            <a:r>
              <a:rPr lang="en-US" sz="2400" dirty="0">
                <a:sym typeface="Wingdings"/>
              </a:rPr>
              <a:t>, then there is path </a:t>
            </a:r>
            <a:r>
              <a:rPr lang="en-US" sz="2400" dirty="0" err="1">
                <a:sym typeface="Wingdings"/>
              </a:rPr>
              <a:t>ij</a:t>
            </a:r>
            <a:r>
              <a:rPr lang="en-US" sz="2400" dirty="0">
                <a:sym typeface="Wingdings"/>
              </a:rPr>
              <a:t> which uses k as an interim </a:t>
            </a:r>
            <a:r>
              <a:rPr lang="en-US" sz="2400" dirty="0" err="1">
                <a:sym typeface="Wingdings"/>
              </a:rPr>
              <a:t>stepstone</a:t>
            </a:r>
            <a:r>
              <a:rPr lang="en-US" sz="2400" dirty="0">
                <a:sym typeface="Wingdings"/>
              </a:rPr>
              <a:t>.</a:t>
            </a:r>
          </a:p>
          <a:p>
            <a:endParaRPr lang="en-US" sz="2400" dirty="0">
              <a:sym typeface="Wingdings"/>
            </a:endParaRPr>
          </a:p>
          <a:p>
            <a:r>
              <a:rPr lang="en-US" sz="2400" dirty="0">
                <a:sym typeface="Wingdings"/>
              </a:rPr>
              <a:t>Recall: To do DP, we need to decide:</a:t>
            </a:r>
          </a:p>
          <a:p>
            <a:pPr lvl="1"/>
            <a:r>
              <a:rPr lang="en-US" dirty="0">
                <a:sym typeface="Wingdings"/>
              </a:rPr>
              <a:t>what are parameters: ???</a:t>
            </a:r>
          </a:p>
          <a:p>
            <a:pPr lvl="1"/>
            <a:r>
              <a:rPr lang="en-US" dirty="0">
                <a:sym typeface="Wingdings"/>
              </a:rPr>
              <a:t>what is the relationship between solutions for a bigger and a smaller parameter: ???</a:t>
            </a:r>
          </a:p>
          <a:p>
            <a:pPr lvl="1"/>
            <a:r>
              <a:rPr lang="en-US" dirty="0">
                <a:sym typeface="Wingdings"/>
              </a:rPr>
              <a:t>what are the base cases (when solution is ready) </a:t>
            </a: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28</a:t>
            </a:fld>
            <a:endParaRPr lang="en-US" dirty="0"/>
          </a:p>
        </p:txBody>
      </p:sp>
    </p:spTree>
    <p:extLst>
      <p:ext uri="{BB962C8B-B14F-4D97-AF65-F5344CB8AC3E}">
        <p14:creationId xmlns:p14="http://schemas.microsoft.com/office/powerpoint/2010/main" val="470669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29</a:t>
            </a:fld>
            <a:endParaRPr lang="en-US" dirty="0"/>
          </a:p>
        </p:txBody>
      </p:sp>
    </p:spTree>
    <p:extLst>
      <p:ext uri="{BB962C8B-B14F-4D97-AF65-F5344CB8AC3E}">
        <p14:creationId xmlns:p14="http://schemas.microsoft.com/office/powerpoint/2010/main" val="3324123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12737"/>
          </a:xfrm>
        </p:spPr>
        <p:txBody>
          <a:bodyPr/>
          <a:lstStyle/>
          <a:p>
            <a:r>
              <a:rPr lang="en-US" sz="2800" dirty="0"/>
              <a:t>Dynamic Programming</a:t>
            </a:r>
          </a:p>
        </p:txBody>
      </p:sp>
      <p:sp>
        <p:nvSpPr>
          <p:cNvPr id="3" name="Content Placeholder 2"/>
          <p:cNvSpPr>
            <a:spLocks noGrp="1"/>
          </p:cNvSpPr>
          <p:nvPr>
            <p:ph idx="1"/>
          </p:nvPr>
        </p:nvSpPr>
        <p:spPr>
          <a:xfrm>
            <a:off x="35313" y="620688"/>
            <a:ext cx="9144000" cy="5438676"/>
          </a:xfrm>
        </p:spPr>
        <p:txBody>
          <a:bodyPr/>
          <a:lstStyle/>
          <a:p>
            <a:pPr marL="0" indent="0">
              <a:spcBef>
                <a:spcPts val="1200"/>
              </a:spcBef>
              <a:buNone/>
            </a:pPr>
            <a:r>
              <a:rPr lang="en-US" sz="2200" dirty="0"/>
              <a:t>DP is especially good for some optimization problems (see textbook for the conditions)</a:t>
            </a:r>
          </a:p>
          <a:p>
            <a:pPr marL="0" indent="0">
              <a:spcBef>
                <a:spcPts val="1200"/>
              </a:spcBef>
              <a:buNone/>
            </a:pPr>
            <a:endParaRPr lang="en-US" sz="2200" dirty="0"/>
          </a:p>
          <a:p>
            <a:pPr marL="0" indent="0">
              <a:spcBef>
                <a:spcPts val="1200"/>
              </a:spcBef>
              <a:buNone/>
            </a:pPr>
            <a:r>
              <a:rPr lang="en-US" sz="2200" dirty="0"/>
              <a:t>When DP? </a:t>
            </a:r>
          </a:p>
          <a:p>
            <a:pPr>
              <a:spcBef>
                <a:spcPts val="1200"/>
              </a:spcBef>
            </a:pPr>
            <a:r>
              <a:rPr lang="en-US" sz="2200" dirty="0"/>
              <a:t>having recurrence: a task </a:t>
            </a:r>
            <a:r>
              <a:rPr lang="en-US" sz="2200" dirty="0">
                <a:solidFill>
                  <a:srgbClr val="080FAC"/>
                </a:solidFill>
                <a:latin typeface="Courier" pitchFamily="2" charset="0"/>
              </a:rPr>
              <a:t>T(n)</a:t>
            </a:r>
            <a:r>
              <a:rPr lang="en-US" sz="2200" dirty="0"/>
              <a:t> is expressed as a few same tasks of </a:t>
            </a:r>
            <a:r>
              <a:rPr lang="en-US" sz="2200" dirty="0">
                <a:solidFill>
                  <a:srgbClr val="080FAC"/>
                </a:solidFill>
                <a:latin typeface="Courier" pitchFamily="2" charset="0"/>
              </a:rPr>
              <a:t>T(</a:t>
            </a:r>
            <a:r>
              <a:rPr lang="en-US" sz="2200" dirty="0" err="1">
                <a:solidFill>
                  <a:srgbClr val="080FAC"/>
                </a:solidFill>
                <a:latin typeface="Courier" pitchFamily="2" charset="0"/>
              </a:rPr>
              <a:t>n</a:t>
            </a:r>
            <a:r>
              <a:rPr lang="en-US" sz="2200" baseline="-25000" dirty="0" err="1">
                <a:solidFill>
                  <a:srgbClr val="080FAC"/>
                </a:solidFill>
                <a:latin typeface="Courier" pitchFamily="2" charset="0"/>
              </a:rPr>
              <a:t>i</a:t>
            </a:r>
            <a:r>
              <a:rPr lang="en-US" sz="2200" dirty="0">
                <a:solidFill>
                  <a:srgbClr val="080FAC"/>
                </a:solidFill>
                <a:latin typeface="Courier" pitchFamily="2" charset="0"/>
              </a:rPr>
              <a:t>) </a:t>
            </a:r>
            <a:r>
              <a:rPr lang="en-US" sz="2200" dirty="0"/>
              <a:t>of smaller size (</a:t>
            </a:r>
            <a:r>
              <a:rPr lang="en-US" sz="2200" dirty="0" err="1">
                <a:solidFill>
                  <a:srgbClr val="080FAC"/>
                </a:solidFill>
                <a:latin typeface="Courier" pitchFamily="2" charset="0"/>
              </a:rPr>
              <a:t>n</a:t>
            </a:r>
            <a:r>
              <a:rPr lang="en-US" sz="2200" baseline="-25000" dirty="0" err="1">
                <a:solidFill>
                  <a:srgbClr val="080FAC"/>
                </a:solidFill>
                <a:latin typeface="Courier" pitchFamily="2" charset="0"/>
              </a:rPr>
              <a:t>i</a:t>
            </a:r>
            <a:r>
              <a:rPr lang="en-US" sz="2200" dirty="0">
                <a:solidFill>
                  <a:srgbClr val="080FAC"/>
                </a:solidFill>
                <a:latin typeface="Courier" pitchFamily="2" charset="0"/>
              </a:rPr>
              <a:t>&lt;n</a:t>
            </a:r>
            <a:r>
              <a:rPr lang="en-US" sz="2200" dirty="0"/>
              <a:t>)</a:t>
            </a:r>
          </a:p>
          <a:p>
            <a:pPr>
              <a:spcBef>
                <a:spcPts val="1200"/>
              </a:spcBef>
            </a:pPr>
            <a:r>
              <a:rPr lang="en-US" sz="2200" dirty="0"/>
              <a:t>having overlap: </a:t>
            </a:r>
            <a:r>
              <a:rPr lang="en-US" sz="2200" dirty="0">
                <a:solidFill>
                  <a:srgbClr val="080FAC"/>
                </a:solidFill>
                <a:latin typeface="Courier" pitchFamily="2" charset="0"/>
              </a:rPr>
              <a:t>T(j)</a:t>
            </a:r>
            <a:r>
              <a:rPr lang="en-US" sz="2200" dirty="0"/>
              <a:t> might be used for &gt;1 times</a:t>
            </a:r>
          </a:p>
          <a:p>
            <a:pPr marL="0" indent="0">
              <a:spcBef>
                <a:spcPts val="1200"/>
              </a:spcBef>
              <a:buNone/>
            </a:pPr>
            <a:endParaRPr lang="en-US" sz="2200" dirty="0"/>
          </a:p>
          <a:p>
            <a:pPr marL="0" indent="0">
              <a:spcBef>
                <a:spcPts val="1200"/>
              </a:spcBef>
              <a:buNone/>
            </a:pPr>
            <a:r>
              <a:rPr lang="en-US" sz="2200" dirty="0"/>
              <a:t>How? normally using bottom-up (but read Levitin for minor top-down cases) </a:t>
            </a:r>
          </a:p>
          <a:p>
            <a:pPr>
              <a:spcBef>
                <a:spcPts val="1200"/>
              </a:spcBef>
            </a:pPr>
            <a:r>
              <a:rPr lang="en-US" sz="2200" i="1" dirty="0"/>
              <a:t>solve the small-size sub-problems first</a:t>
            </a:r>
            <a:r>
              <a:rPr lang="en-US" sz="2200" dirty="0"/>
              <a:t>, then progressively solve the bigger size. </a:t>
            </a:r>
          </a:p>
          <a:p>
            <a:pPr>
              <a:spcBef>
                <a:spcPts val="1200"/>
              </a:spcBef>
            </a:pPr>
            <a:r>
              <a:rPr lang="en-US" sz="2200" dirty="0"/>
              <a:t>Each time, when a sub-problem is solved, its solution  is stored for being used later. </a:t>
            </a:r>
          </a:p>
          <a:p>
            <a:pPr marL="0" indent="0">
              <a:spcBef>
                <a:spcPts val="1200"/>
              </a:spcBef>
              <a:buNone/>
            </a:pPr>
            <a:endParaRPr lang="en-US" sz="22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a:t>
            </a:fld>
            <a:endParaRPr lang="en-US" dirty="0"/>
          </a:p>
        </p:txBody>
      </p:sp>
    </p:spTree>
    <p:extLst>
      <p:ext uri="{BB962C8B-B14F-4D97-AF65-F5344CB8AC3E}">
        <p14:creationId xmlns:p14="http://schemas.microsoft.com/office/powerpoint/2010/main" val="2327305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46050"/>
            <a:ext cx="8623300" cy="920750"/>
          </a:xfrm>
        </p:spPr>
        <p:txBody>
          <a:bodyPr/>
          <a:lstStyle/>
          <a:p>
            <a:r>
              <a:rPr lang="en-US" sz="2400" dirty="0" err="1"/>
              <a:t>Warshall’s</a:t>
            </a:r>
            <a:r>
              <a:rPr lang="en-US" sz="2400" dirty="0"/>
              <a:t> Algorithm: DP for Transitive Closure</a:t>
            </a:r>
          </a:p>
        </p:txBody>
      </p:sp>
      <p:sp>
        <p:nvSpPr>
          <p:cNvPr id="3" name="Content Placeholder 2"/>
          <p:cNvSpPr>
            <a:spLocks noGrp="1"/>
          </p:cNvSpPr>
          <p:nvPr>
            <p:ph idx="1"/>
          </p:nvPr>
        </p:nvSpPr>
        <p:spPr>
          <a:xfrm>
            <a:off x="265113" y="783163"/>
            <a:ext cx="8623300" cy="4800600"/>
          </a:xfrm>
        </p:spPr>
        <p:txBody>
          <a:bodyPr/>
          <a:lstStyle/>
          <a:p>
            <a:pPr marL="0" indent="0">
              <a:spcBef>
                <a:spcPts val="800"/>
              </a:spcBef>
              <a:buNone/>
            </a:pPr>
            <a:r>
              <a:rPr lang="en-US" sz="2200" dirty="0"/>
              <a:t>Ri :  all paths  get from using nodes 1..i as interim stepstones</a:t>
            </a:r>
          </a:p>
          <a:p>
            <a:pPr>
              <a:spcBef>
                <a:spcPts val="800"/>
              </a:spcBef>
            </a:pPr>
            <a:r>
              <a:rPr lang="en-US" sz="2200" dirty="0"/>
              <a:t>adjacent matrix </a:t>
            </a:r>
            <a:r>
              <a:rPr lang="en-US" sz="2200" i="1" dirty="0">
                <a:solidFill>
                  <a:srgbClr val="000090"/>
                </a:solidFill>
                <a:latin typeface="Cambria Math"/>
                <a:cs typeface="Cambria Math"/>
              </a:rPr>
              <a:t>A</a:t>
            </a:r>
            <a:r>
              <a:rPr lang="en-US" sz="2200" dirty="0"/>
              <a:t> is </a:t>
            </a:r>
            <a:r>
              <a:rPr lang="en-US" sz="2200" i="1" dirty="0">
                <a:solidFill>
                  <a:srgbClr val="000090"/>
                </a:solidFill>
                <a:latin typeface="Cambria Math"/>
              </a:rPr>
              <a:t>R</a:t>
            </a:r>
            <a:r>
              <a:rPr lang="en-US" i="1" baseline="30000" dirty="0">
                <a:solidFill>
                  <a:srgbClr val="000090"/>
                </a:solidFill>
                <a:latin typeface="Cambria Math"/>
                <a:cs typeface="Cambria Math"/>
              </a:rPr>
              <a:t>0</a:t>
            </a:r>
          </a:p>
          <a:p>
            <a:pPr>
              <a:spcBef>
                <a:spcPts val="800"/>
              </a:spcBef>
            </a:pPr>
            <a:r>
              <a:rPr lang="en-US" sz="2200" dirty="0"/>
              <a:t>we can go from </a:t>
            </a:r>
            <a:r>
              <a:rPr lang="en-US" sz="2200" i="1" dirty="0">
                <a:solidFill>
                  <a:srgbClr val="000090"/>
                </a:solidFill>
                <a:latin typeface="Cambria Math"/>
              </a:rPr>
              <a:t>R</a:t>
            </a:r>
            <a:r>
              <a:rPr lang="en-US" i="1" baseline="30000" dirty="0">
                <a:solidFill>
                  <a:srgbClr val="000090"/>
                </a:solidFill>
                <a:latin typeface="Cambria Math"/>
                <a:cs typeface="Cambria Math"/>
              </a:rPr>
              <a:t>0</a:t>
            </a:r>
            <a:r>
              <a:rPr lang="en-US" sz="2200" i="1" dirty="0">
                <a:solidFill>
                  <a:srgbClr val="000090"/>
                </a:solidFill>
                <a:latin typeface="Cambria Math"/>
                <a:cs typeface="Cambria Math"/>
              </a:rPr>
              <a:t> </a:t>
            </a:r>
            <a:r>
              <a:rPr lang="en-US" sz="2200" dirty="0"/>
              <a:t>to </a:t>
            </a:r>
            <a:r>
              <a:rPr lang="en-US" sz="2200" i="1" dirty="0">
                <a:solidFill>
                  <a:srgbClr val="000090"/>
                </a:solidFill>
                <a:latin typeface="Cambria Math"/>
              </a:rPr>
              <a:t>R</a:t>
            </a:r>
            <a:r>
              <a:rPr lang="en-US" i="1" baseline="30000" dirty="0">
                <a:solidFill>
                  <a:srgbClr val="000090"/>
                </a:solidFill>
                <a:latin typeface="Cambria Math"/>
                <a:cs typeface="Cambria Math"/>
              </a:rPr>
              <a:t>1</a:t>
            </a:r>
            <a:r>
              <a:rPr lang="en-US" sz="2200" dirty="0"/>
              <a:t> by   </a:t>
            </a:r>
            <a:r>
              <a:rPr lang="en-US" sz="2200" i="1" dirty="0">
                <a:solidFill>
                  <a:srgbClr val="000090"/>
                </a:solidFill>
                <a:latin typeface="Cambria Math"/>
              </a:rPr>
              <a:t>R</a:t>
            </a:r>
            <a:r>
              <a:rPr lang="en-US" i="1" baseline="30000" dirty="0">
                <a:solidFill>
                  <a:srgbClr val="000090"/>
                </a:solidFill>
                <a:latin typeface="Cambria Math"/>
                <a:cs typeface="Cambria Math"/>
              </a:rPr>
              <a:t>1</a:t>
            </a:r>
            <a:r>
              <a:rPr lang="en-US" i="1" baseline="-25000" dirty="0">
                <a:solidFill>
                  <a:srgbClr val="000090"/>
                </a:solidFill>
                <a:latin typeface="Cambria Math"/>
                <a:cs typeface="Cambria Math"/>
              </a:rPr>
              <a:t>ij</a:t>
            </a:r>
            <a:r>
              <a:rPr lang="en-US" sz="2200" i="1" dirty="0">
                <a:solidFill>
                  <a:srgbClr val="000090"/>
                </a:solidFill>
                <a:latin typeface="Cambria Math"/>
                <a:cs typeface="Cambria Math"/>
              </a:rPr>
              <a:t> =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ij</a:t>
            </a:r>
            <a:r>
              <a:rPr lang="en-US" sz="2200" i="1" dirty="0">
                <a:solidFill>
                  <a:srgbClr val="000090"/>
                </a:solidFill>
                <a:latin typeface="Cambria Math"/>
                <a:cs typeface="Cambria Math"/>
              </a:rPr>
              <a:t>  </a:t>
            </a:r>
            <a:r>
              <a:rPr lang="en-US" sz="2200" dirty="0">
                <a:solidFill>
                  <a:srgbClr val="000090"/>
                </a:solidFill>
                <a:latin typeface="Cambria Math"/>
                <a:cs typeface="Cambria Math"/>
              </a:rPr>
              <a:t>|| </a:t>
            </a:r>
            <a:r>
              <a:rPr lang="en-US" sz="2200" i="1" dirty="0">
                <a:solidFill>
                  <a:srgbClr val="000090"/>
                </a:solidFill>
                <a:latin typeface="Cambria Math"/>
                <a:cs typeface="Cambria Math"/>
              </a:rPr>
              <a:t>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i1</a:t>
            </a:r>
            <a:r>
              <a:rPr lang="en-US" sz="2200" i="1" dirty="0">
                <a:solidFill>
                  <a:srgbClr val="000090"/>
                </a:solidFill>
                <a:latin typeface="Cambria Math"/>
                <a:cs typeface="Cambria Math"/>
              </a:rPr>
              <a:t>  &amp;&amp;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1j </a:t>
            </a:r>
            <a:r>
              <a:rPr lang="en-US" sz="2200" i="1" dirty="0">
                <a:solidFill>
                  <a:srgbClr val="000090"/>
                </a:solidFill>
                <a:latin typeface="Cambria Math"/>
                <a:cs typeface="Cambria Math"/>
              </a:rPr>
              <a:t>)</a:t>
            </a:r>
          </a:p>
          <a:p>
            <a:pPr marL="0" indent="0">
              <a:spcBef>
                <a:spcPts val="800"/>
              </a:spcBef>
              <a:buNone/>
            </a:pPr>
            <a:endParaRPr lang="en-US" sz="2200" i="1" dirty="0">
              <a:solidFill>
                <a:srgbClr val="000090"/>
              </a:solidFill>
              <a:latin typeface="Cambria Math"/>
              <a:cs typeface="Cambria Math"/>
            </a:endParaRPr>
          </a:p>
          <a:p>
            <a:pPr>
              <a:spcBef>
                <a:spcPts val="800"/>
              </a:spcBef>
            </a:pPr>
            <a:r>
              <a:rPr lang="en-US" sz="2200" dirty="0"/>
              <a:t>we can go from </a:t>
            </a:r>
            <a:r>
              <a:rPr lang="en-US" sz="2200" i="1" dirty="0">
                <a:solidFill>
                  <a:srgbClr val="000090"/>
                </a:solidFill>
                <a:latin typeface="Cambria Math"/>
              </a:rPr>
              <a:t>R</a:t>
            </a:r>
            <a:r>
              <a:rPr lang="en-US" sz="2400" i="1" baseline="30000" dirty="0">
                <a:solidFill>
                  <a:srgbClr val="000090"/>
                </a:solidFill>
                <a:latin typeface="Cambria Math"/>
                <a:cs typeface="Cambria Math"/>
              </a:rPr>
              <a:t>k-1</a:t>
            </a:r>
            <a:r>
              <a:rPr lang="en-US" sz="2200" i="1" dirty="0">
                <a:solidFill>
                  <a:srgbClr val="000090"/>
                </a:solidFill>
                <a:latin typeface="Cambria Math"/>
                <a:cs typeface="Cambria Math"/>
              </a:rPr>
              <a:t> </a:t>
            </a:r>
            <a:r>
              <a:rPr lang="en-US" sz="2200" dirty="0"/>
              <a:t>to </a:t>
            </a:r>
            <a:r>
              <a:rPr lang="en-US" sz="2200" i="1" dirty="0" err="1">
                <a:solidFill>
                  <a:srgbClr val="000090"/>
                </a:solidFill>
                <a:latin typeface="Cambria Math"/>
              </a:rPr>
              <a:t>R</a:t>
            </a:r>
            <a:r>
              <a:rPr lang="en-US" sz="2400" i="1" baseline="30000" dirty="0" err="1">
                <a:solidFill>
                  <a:srgbClr val="000090"/>
                </a:solidFill>
                <a:latin typeface="Cambria Math"/>
                <a:cs typeface="Cambria Math"/>
              </a:rPr>
              <a:t>k</a:t>
            </a:r>
            <a:r>
              <a:rPr lang="en-US" sz="2200" dirty="0"/>
              <a:t> by </a:t>
            </a:r>
            <a:r>
              <a:rPr lang="en-US" sz="2200" i="1" dirty="0" err="1">
                <a:solidFill>
                  <a:srgbClr val="000090"/>
                </a:solidFill>
                <a:latin typeface="Cambria Math"/>
              </a:rPr>
              <a:t>R</a:t>
            </a:r>
            <a:r>
              <a:rPr lang="en-US" sz="2400" i="1" baseline="30000" dirty="0" err="1">
                <a:solidFill>
                  <a:srgbClr val="000090"/>
                </a:solidFill>
                <a:latin typeface="Cambria Math"/>
                <a:cs typeface="Cambria Math"/>
              </a:rPr>
              <a:t>k</a:t>
            </a:r>
            <a:r>
              <a:rPr lang="en-US" sz="2400" i="1" baseline="-25000" dirty="0" err="1">
                <a:solidFill>
                  <a:srgbClr val="000090"/>
                </a:solidFill>
                <a:latin typeface="Cambria Math"/>
                <a:cs typeface="Cambria Math"/>
              </a:rPr>
              <a:t>ij</a:t>
            </a:r>
            <a:r>
              <a:rPr lang="en-US" sz="2200" i="1" dirty="0">
                <a:solidFill>
                  <a:srgbClr val="000090"/>
                </a:solidFill>
                <a:latin typeface="Cambria Math"/>
                <a:cs typeface="Cambria Math"/>
              </a:rPr>
              <a:t> =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ij</a:t>
            </a:r>
            <a:r>
              <a:rPr lang="en-US" sz="2200" i="1" dirty="0">
                <a:solidFill>
                  <a:srgbClr val="000090"/>
                </a:solidFill>
                <a:latin typeface="Cambria Math"/>
                <a:cs typeface="Cambria Math"/>
              </a:rPr>
              <a:t>  </a:t>
            </a:r>
            <a:r>
              <a:rPr lang="en-US" sz="2200" dirty="0">
                <a:solidFill>
                  <a:srgbClr val="000090"/>
                </a:solidFill>
                <a:latin typeface="Cambria Math"/>
                <a:cs typeface="Cambria Math"/>
              </a:rPr>
              <a:t>||</a:t>
            </a:r>
            <a:r>
              <a:rPr lang="en-US" sz="2200" i="1" dirty="0">
                <a:solidFill>
                  <a:srgbClr val="000090"/>
                </a:solidFill>
                <a:latin typeface="Cambria Math"/>
                <a:cs typeface="Cambria Math"/>
              </a:rPr>
              <a:t>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ik</a:t>
            </a:r>
            <a:r>
              <a:rPr lang="en-US" sz="2200" i="1" dirty="0">
                <a:solidFill>
                  <a:srgbClr val="000090"/>
                </a:solidFill>
                <a:latin typeface="Cambria Math"/>
                <a:cs typeface="Cambria Math"/>
              </a:rPr>
              <a:t>  &amp;&amp;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kj </a:t>
            </a:r>
            <a:r>
              <a:rPr lang="en-US" sz="2200" i="1" dirty="0">
                <a:solidFill>
                  <a:srgbClr val="000090"/>
                </a:solidFill>
                <a:latin typeface="Cambria Math"/>
                <a:cs typeface="Cambria Math"/>
              </a:rPr>
              <a:t>)</a:t>
            </a:r>
          </a:p>
          <a:p>
            <a:pPr>
              <a:spcBef>
                <a:spcPts val="800"/>
              </a:spcBef>
            </a:pPr>
            <a:endParaRPr lang="en-US" sz="2200" i="1" dirty="0">
              <a:solidFill>
                <a:srgbClr val="000090"/>
              </a:solidFill>
              <a:latin typeface="Cambria Math"/>
              <a:cs typeface="Cambria Math"/>
            </a:endParaRPr>
          </a:p>
          <a:p>
            <a:pPr marL="0" indent="0">
              <a:spcBef>
                <a:spcPts val="800"/>
              </a:spcBef>
              <a:buNone/>
            </a:pPr>
            <a:r>
              <a:rPr lang="en-US" sz="2200" dirty="0"/>
              <a:t>How to store </a:t>
            </a:r>
            <a:r>
              <a:rPr lang="en-US" sz="2000" i="1" dirty="0" err="1">
                <a:solidFill>
                  <a:srgbClr val="000090"/>
                </a:solidFill>
                <a:latin typeface="Cambria Math"/>
              </a:rPr>
              <a:t>R</a:t>
            </a:r>
            <a:r>
              <a:rPr lang="en-US" sz="2000" i="1" baseline="30000" dirty="0" err="1">
                <a:solidFill>
                  <a:srgbClr val="000090"/>
                </a:solidFill>
                <a:latin typeface="Cambria Math"/>
                <a:cs typeface="Cambria Math"/>
              </a:rPr>
              <a:t>k</a:t>
            </a:r>
            <a:r>
              <a:rPr lang="en-US" sz="2000" i="1" baseline="-25000" dirty="0" err="1">
                <a:solidFill>
                  <a:srgbClr val="000090"/>
                </a:solidFill>
                <a:latin typeface="Cambria Math"/>
                <a:cs typeface="Cambria Math"/>
              </a:rPr>
              <a:t>ij</a:t>
            </a:r>
            <a:r>
              <a:rPr lang="en-US" sz="2000" i="1" dirty="0">
                <a:solidFill>
                  <a:srgbClr val="000090"/>
                </a:solidFill>
                <a:latin typeface="Cambria Math"/>
                <a:cs typeface="Cambria Math"/>
              </a:rPr>
              <a:t>  </a:t>
            </a:r>
            <a:r>
              <a:rPr lang="en-US" sz="2200" dirty="0"/>
              <a:t>for lookup? Do we really need an array of 2D arrays?</a:t>
            </a:r>
          </a:p>
          <a:p>
            <a:pPr>
              <a:spcBef>
                <a:spcPts val="800"/>
              </a:spcBef>
            </a:pPr>
            <a:r>
              <a:rPr lang="en-US" sz="2200" dirty="0"/>
              <a:t>Write the algorithm, by first set R= A, then progressing k from 1 to n.</a:t>
            </a:r>
          </a:p>
          <a:p>
            <a:pPr marL="0" indent="0">
              <a:spcBef>
                <a:spcPts val="800"/>
              </a:spcBef>
              <a:buNone/>
            </a:pPr>
            <a:endParaRPr lang="en-US" sz="2200" i="1" dirty="0">
              <a:solidFill>
                <a:srgbClr val="000090"/>
              </a:solidFill>
              <a:latin typeface="Cambria Math"/>
              <a:cs typeface="Cambria Math"/>
            </a:endParaRPr>
          </a:p>
          <a:p>
            <a:pPr marL="0" indent="0">
              <a:spcBef>
                <a:spcPts val="800"/>
              </a:spcBef>
              <a:buNone/>
            </a:pPr>
            <a:r>
              <a:rPr lang="en-US" sz="2200" i="1" dirty="0">
                <a:solidFill>
                  <a:srgbClr val="000090"/>
                </a:solidFill>
                <a:latin typeface="Cambria Math"/>
                <a:cs typeface="Cambria Math"/>
              </a:rPr>
              <a:t>      </a:t>
            </a:r>
          </a:p>
          <a:p>
            <a:pPr>
              <a:spcBef>
                <a:spcPts val="800"/>
              </a:spcBef>
            </a:pPr>
            <a:endParaRPr lang="en-US" sz="2200" i="1" dirty="0">
              <a:solidFill>
                <a:srgbClr val="000090"/>
              </a:solidFill>
              <a:latin typeface="Cambria Math"/>
              <a:cs typeface="Cambria Math"/>
            </a:endParaRPr>
          </a:p>
          <a:p>
            <a:endParaRPr lang="en-US" sz="2200" i="1" dirty="0">
              <a:solidFill>
                <a:srgbClr val="000090"/>
              </a:solidFill>
              <a:latin typeface="Cambria Math"/>
              <a:cs typeface="Cambria Math"/>
            </a:endParaRP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30</a:t>
            </a:fld>
            <a:endParaRPr lang="en-US" dirty="0"/>
          </a:p>
        </p:txBody>
      </p:sp>
      <p:sp>
        <p:nvSpPr>
          <p:cNvPr id="7" name="Rectangle 6">
            <a:extLst>
              <a:ext uri="{FF2B5EF4-FFF2-40B4-BE49-F238E27FC236}">
                <a16:creationId xmlns:a16="http://schemas.microsoft.com/office/drawing/2014/main" id="{F5444C6B-3AF0-6148-8601-79627DCF19D8}"/>
              </a:ext>
            </a:extLst>
          </p:cNvPr>
          <p:cNvSpPr/>
          <p:nvPr/>
        </p:nvSpPr>
        <p:spPr>
          <a:xfrm>
            <a:off x="1187624" y="4509120"/>
            <a:ext cx="6840760" cy="1766268"/>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indent="0">
              <a:spcBef>
                <a:spcPts val="800"/>
              </a:spcBef>
              <a:buNone/>
            </a:pPr>
            <a:r>
              <a:rPr lang="en-US" i="1" dirty="0">
                <a:solidFill>
                  <a:srgbClr val="000090"/>
                </a:solidFill>
                <a:latin typeface="Cambria Math"/>
                <a:cs typeface="Cambria Math"/>
              </a:rPr>
              <a:t>Remember: this DP  </a:t>
            </a:r>
            <a:r>
              <a:rPr lang="en-US" i="1" dirty="0" err="1">
                <a:solidFill>
                  <a:srgbClr val="000090"/>
                </a:solidFill>
                <a:latin typeface="Cambria Math"/>
                <a:cs typeface="Cambria Math"/>
              </a:rPr>
              <a:t>ajgorithnm</a:t>
            </a:r>
            <a:r>
              <a:rPr lang="en-US" i="1" dirty="0">
                <a:solidFill>
                  <a:srgbClr val="000090"/>
                </a:solidFill>
                <a:latin typeface="Cambria Math"/>
                <a:cs typeface="Cambria Math"/>
              </a:rPr>
              <a:t> is </a:t>
            </a:r>
            <a:r>
              <a:rPr lang="en-US" i="1" dirty="0" err="1">
                <a:solidFill>
                  <a:srgbClr val="000090"/>
                </a:solidFill>
                <a:latin typeface="Cambria Math"/>
                <a:cs typeface="Cambria Math"/>
              </a:rPr>
              <a:t>characterised</a:t>
            </a:r>
            <a:r>
              <a:rPr lang="en-US" i="1" dirty="0">
                <a:solidFill>
                  <a:srgbClr val="000090"/>
                </a:solidFill>
                <a:latin typeface="Cambria Math"/>
                <a:cs typeface="Cambria Math"/>
              </a:rPr>
              <a:t> by</a:t>
            </a:r>
          </a:p>
          <a:p>
            <a:pPr marL="0" indent="0">
              <a:spcBef>
                <a:spcPts val="800"/>
              </a:spcBef>
              <a:buNone/>
            </a:pPr>
            <a:r>
              <a:rPr lang="en-US" i="1" dirty="0">
                <a:solidFill>
                  <a:srgbClr val="000090"/>
                </a:solidFill>
                <a:latin typeface="Cambria Math"/>
                <a:cs typeface="Cambria Math"/>
              </a:rPr>
              <a:t>          R</a:t>
            </a:r>
            <a:r>
              <a:rPr lang="en-US" i="1" baseline="30000" dirty="0">
                <a:solidFill>
                  <a:srgbClr val="000090"/>
                </a:solidFill>
                <a:latin typeface="Cambria Math"/>
                <a:cs typeface="Cambria Math"/>
              </a:rPr>
              <a:t>0</a:t>
            </a:r>
            <a:r>
              <a:rPr lang="en-US" i="1" dirty="0">
                <a:solidFill>
                  <a:srgbClr val="000090"/>
                </a:solidFill>
                <a:latin typeface="Cambria Math"/>
                <a:cs typeface="Cambria Math"/>
              </a:rPr>
              <a:t> = A</a:t>
            </a:r>
          </a:p>
          <a:p>
            <a:pPr marL="0" indent="0">
              <a:spcBef>
                <a:spcPts val="800"/>
              </a:spcBef>
              <a:buNone/>
            </a:pPr>
            <a:r>
              <a:rPr lang="en-US" i="1" dirty="0">
                <a:solidFill>
                  <a:srgbClr val="000090"/>
                </a:solidFill>
                <a:latin typeface="Cambria Math"/>
                <a:cs typeface="Cambria Math"/>
              </a:rPr>
              <a:t>         </a:t>
            </a:r>
            <a:r>
              <a:rPr lang="en-US" i="1" dirty="0" err="1">
                <a:solidFill>
                  <a:srgbClr val="000090"/>
                </a:solidFill>
                <a:latin typeface="Cambria Math"/>
                <a:cs typeface="Cambria Math"/>
              </a:rPr>
              <a:t>R</a:t>
            </a:r>
            <a:r>
              <a:rPr lang="en-US" sz="2800" i="1" baseline="30000" dirty="0" err="1">
                <a:solidFill>
                  <a:srgbClr val="000090"/>
                </a:solidFill>
                <a:latin typeface="Cambria Math"/>
                <a:cs typeface="Cambria Math"/>
              </a:rPr>
              <a:t>k</a:t>
            </a:r>
            <a:r>
              <a:rPr lang="en-US" sz="2800" i="1" baseline="-25000" dirty="0" err="1">
                <a:solidFill>
                  <a:srgbClr val="000090"/>
                </a:solidFill>
                <a:latin typeface="Cambria Math"/>
                <a:cs typeface="Cambria Math"/>
              </a:rPr>
              <a:t>ij</a:t>
            </a:r>
            <a:r>
              <a:rPr lang="en-US" i="1" dirty="0">
                <a:solidFill>
                  <a:srgbClr val="000090"/>
                </a:solidFill>
                <a:latin typeface="Cambria Math"/>
                <a:cs typeface="Cambria Math"/>
              </a:rPr>
              <a:t> =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ij</a:t>
            </a:r>
            <a:r>
              <a:rPr lang="en-US" i="1" dirty="0">
                <a:solidFill>
                  <a:srgbClr val="000090"/>
                </a:solidFill>
                <a:latin typeface="Cambria Math"/>
                <a:cs typeface="Cambria Math"/>
              </a:rPr>
              <a:t>  </a:t>
            </a:r>
            <a:r>
              <a:rPr lang="en-US" dirty="0">
                <a:solidFill>
                  <a:srgbClr val="000090"/>
                </a:solidFill>
                <a:latin typeface="Cambria Math"/>
                <a:cs typeface="Cambria Math"/>
              </a:rPr>
              <a:t>||</a:t>
            </a:r>
            <a:r>
              <a:rPr lang="en-US" i="1" dirty="0">
                <a:solidFill>
                  <a:srgbClr val="000090"/>
                </a:solidFill>
                <a:latin typeface="Cambria Math"/>
                <a:cs typeface="Cambria Math"/>
              </a:rPr>
              <a:t>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ik</a:t>
            </a:r>
            <a:r>
              <a:rPr lang="en-US" i="1" dirty="0">
                <a:solidFill>
                  <a:srgbClr val="000090"/>
                </a:solidFill>
                <a:latin typeface="Cambria Math"/>
                <a:cs typeface="Cambria Math"/>
              </a:rPr>
              <a:t>  &amp;&amp;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kj </a:t>
            </a:r>
            <a:r>
              <a:rPr lang="en-US" i="1" dirty="0">
                <a:solidFill>
                  <a:srgbClr val="000090"/>
                </a:solidFill>
                <a:latin typeface="Cambria Math"/>
                <a:cs typeface="Cambria Math"/>
              </a:rPr>
              <a:t>)  for k= 1..n</a:t>
            </a:r>
          </a:p>
          <a:p>
            <a:pPr algn="ctr"/>
            <a:endParaRPr lang="en-US" dirty="0"/>
          </a:p>
        </p:txBody>
      </p:sp>
    </p:spTree>
    <p:extLst>
      <p:ext uri="{BB962C8B-B14F-4D97-AF65-F5344CB8AC3E}">
        <p14:creationId xmlns:p14="http://schemas.microsoft.com/office/powerpoint/2010/main" val="2056424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656753"/>
          </a:xfrm>
        </p:spPr>
        <p:txBody>
          <a:bodyPr/>
          <a:lstStyle/>
          <a:p>
            <a:r>
              <a:rPr lang="en-US" sz="2800" dirty="0"/>
              <a:t>DP for APSP: Floyd’s Algorithm</a:t>
            </a:r>
          </a:p>
        </p:txBody>
      </p:sp>
      <p:sp>
        <p:nvSpPr>
          <p:cNvPr id="3" name="Content Placeholder 2"/>
          <p:cNvSpPr>
            <a:spLocks noGrp="1"/>
          </p:cNvSpPr>
          <p:nvPr>
            <p:ph idx="1"/>
          </p:nvPr>
        </p:nvSpPr>
        <p:spPr/>
        <p:txBody>
          <a:bodyPr/>
          <a:lstStyle/>
          <a:p>
            <a:r>
              <a:rPr lang="en-US" sz="2400" dirty="0"/>
              <a:t>Task: APSP </a:t>
            </a:r>
            <a:r>
              <a:rPr lang="mr-IN" sz="2400" dirty="0"/>
              <a:t>–</a:t>
            </a:r>
            <a:r>
              <a:rPr lang="en-US" sz="2400" dirty="0"/>
              <a:t> For a weighted graph G, find shortest path between all pair of vertices.</a:t>
            </a:r>
          </a:p>
          <a:p>
            <a:r>
              <a:rPr lang="en-US" sz="2400" dirty="0"/>
              <a:t>Main idea:  if we have shortest paths for </a:t>
            </a:r>
            <a:r>
              <a:rPr lang="en-US" sz="2400" dirty="0" err="1"/>
              <a:t>i</a:t>
            </a:r>
            <a:r>
              <a:rPr lang="en-US" sz="2400" dirty="0" err="1">
                <a:sym typeface="Wingdings"/>
              </a:rPr>
              <a:t>k</a:t>
            </a:r>
            <a:r>
              <a:rPr lang="en-US" sz="2400" dirty="0">
                <a:sym typeface="Wingdings"/>
              </a:rPr>
              <a:t>  and for </a:t>
            </a:r>
            <a:r>
              <a:rPr lang="en-US" sz="2400" dirty="0" err="1">
                <a:sym typeface="Wingdings"/>
              </a:rPr>
              <a:t>kj</a:t>
            </a:r>
            <a:r>
              <a:rPr lang="en-US" sz="2400" dirty="0">
                <a:sym typeface="Wingdings"/>
              </a:rPr>
              <a:t>   then we can have shortest path for </a:t>
            </a:r>
            <a:r>
              <a:rPr lang="en-US" sz="2400" dirty="0" err="1">
                <a:sym typeface="Wingdings"/>
              </a:rPr>
              <a:t>ij</a:t>
            </a:r>
            <a:r>
              <a:rPr lang="en-US" sz="2400" dirty="0">
                <a:sym typeface="Wingdings"/>
              </a:rPr>
              <a:t> just by joining the formers.</a:t>
            </a:r>
          </a:p>
          <a:p>
            <a:r>
              <a:rPr lang="en-US" sz="2400" dirty="0">
                <a:sym typeface="Wingdings"/>
              </a:rPr>
              <a:t>So, the idea is just similar to the </a:t>
            </a:r>
            <a:r>
              <a:rPr lang="en-US" sz="2400" dirty="0" err="1">
                <a:sym typeface="Wingdings"/>
              </a:rPr>
              <a:t>Warshall’s</a:t>
            </a:r>
            <a:r>
              <a:rPr lang="en-US" sz="2400" dirty="0">
                <a:sym typeface="Wingdings"/>
              </a:rPr>
              <a:t>. Can we build the DP relationship? </a:t>
            </a:r>
            <a:endParaRPr lang="en-US" sz="2400" dirty="0"/>
          </a:p>
          <a:p>
            <a:pPr marL="0" indent="0">
              <a:buNone/>
            </a:pP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31</a:t>
            </a:fld>
            <a:endParaRPr lang="en-US" dirty="0"/>
          </a:p>
        </p:txBody>
      </p:sp>
    </p:spTree>
    <p:extLst>
      <p:ext uri="{BB962C8B-B14F-4D97-AF65-F5344CB8AC3E}">
        <p14:creationId xmlns:p14="http://schemas.microsoft.com/office/powerpoint/2010/main" val="3606500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32</a:t>
            </a:fld>
            <a:endParaRPr lang="en-US" dirty="0"/>
          </a:p>
        </p:txBody>
      </p:sp>
    </p:spTree>
    <p:extLst>
      <p:ext uri="{BB962C8B-B14F-4D97-AF65-F5344CB8AC3E}">
        <p14:creationId xmlns:p14="http://schemas.microsoft.com/office/powerpoint/2010/main" val="3972882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DP: Floyd’s Algorithm (APSP)</a:t>
            </a:r>
          </a:p>
        </p:txBody>
      </p:sp>
      <p:sp>
        <p:nvSpPr>
          <p:cNvPr id="3" name="Content Placeholder 2"/>
          <p:cNvSpPr>
            <a:spLocks noGrp="1"/>
          </p:cNvSpPr>
          <p:nvPr>
            <p:ph idx="1"/>
          </p:nvPr>
        </p:nvSpPr>
        <p:spPr>
          <a:xfrm>
            <a:off x="265113" y="752054"/>
            <a:ext cx="8623300" cy="4800600"/>
          </a:xfrm>
        </p:spPr>
        <p:txBody>
          <a:bodyPr/>
          <a:lstStyle/>
          <a:p>
            <a:pPr marL="0" indent="0">
              <a:buNone/>
            </a:pPr>
            <a:r>
              <a:rPr lang="en-US" sz="2200" dirty="0">
                <a:effectLst/>
              </a:rPr>
              <a:t>Floyd’s algorithm builds on </a:t>
            </a:r>
            <a:r>
              <a:rPr lang="en-US" sz="2200" dirty="0" err="1">
                <a:effectLst/>
              </a:rPr>
              <a:t>Warshall’s</a:t>
            </a:r>
            <a:r>
              <a:rPr lang="en-US" sz="2200" dirty="0">
                <a:effectLst/>
              </a:rPr>
              <a:t> algorithm to solve the all pairs shortest path problem: computing the length of the shortest path between each pair of vertices in a graph. </a:t>
            </a:r>
            <a:endParaRPr lang="en-US" sz="2200" dirty="0"/>
          </a:p>
          <a:p>
            <a:pPr marL="0" indent="0">
              <a:buNone/>
            </a:pPr>
            <a:r>
              <a:rPr lang="en-US" sz="2200" dirty="0">
                <a:effectLst/>
              </a:rPr>
              <a:t>Rather than an adjacency matrix, we will require a weights matrix W , where </a:t>
            </a:r>
            <a:r>
              <a:rPr lang="en-US" sz="2200" dirty="0" err="1">
                <a:effectLst/>
              </a:rPr>
              <a:t>Wij</a:t>
            </a:r>
            <a:r>
              <a:rPr lang="en-US" sz="2200" dirty="0">
                <a:effectLst/>
              </a:rPr>
              <a:t> indicates the weight of the edge from </a:t>
            </a:r>
            <a:r>
              <a:rPr lang="en-US" sz="2200" dirty="0" err="1">
                <a:effectLst/>
              </a:rPr>
              <a:t>i</a:t>
            </a:r>
            <a:r>
              <a:rPr lang="en-US" sz="2200" dirty="0">
                <a:effectLst/>
              </a:rPr>
              <a:t> to j (if there is no edge from </a:t>
            </a:r>
            <a:r>
              <a:rPr lang="en-US" sz="2200" dirty="0" err="1">
                <a:effectLst/>
              </a:rPr>
              <a:t>i</a:t>
            </a:r>
            <a:r>
              <a:rPr lang="en-US" sz="2200" dirty="0">
                <a:effectLst/>
              </a:rPr>
              <a:t> to j then then </a:t>
            </a:r>
            <a:r>
              <a:rPr lang="en-US" sz="2200" dirty="0" err="1">
                <a:effectLst/>
              </a:rPr>
              <a:t>Wij</a:t>
            </a:r>
            <a:r>
              <a:rPr lang="en-US" sz="2200" dirty="0">
                <a:effectLst/>
              </a:rPr>
              <a:t> = ∞). We will ultimately find a distance matrix D in which </a:t>
            </a:r>
            <a:r>
              <a:rPr lang="en-US" sz="2200" dirty="0" err="1">
                <a:effectLst/>
              </a:rPr>
              <a:t>Dij</a:t>
            </a:r>
            <a:r>
              <a:rPr lang="en-US" sz="2200" dirty="0">
                <a:effectLst/>
              </a:rPr>
              <a:t> indicates the cost of the shortest path from </a:t>
            </a:r>
            <a:r>
              <a:rPr lang="en-US" sz="2200" dirty="0" err="1">
                <a:effectLst/>
              </a:rPr>
              <a:t>i</a:t>
            </a:r>
            <a:r>
              <a:rPr lang="en-US" sz="2200" dirty="0">
                <a:effectLst/>
              </a:rPr>
              <a:t> to j. </a:t>
            </a:r>
            <a:endParaRPr lang="en-US" sz="2200" dirty="0"/>
          </a:p>
          <a:p>
            <a:pPr marL="0" indent="0">
              <a:buNone/>
            </a:pPr>
            <a:r>
              <a:rPr lang="en-US" sz="2200" dirty="0">
                <a:effectLst/>
              </a:rPr>
              <a:t>The sub-problems in this case will be answering the following question:</a:t>
            </a:r>
            <a:br>
              <a:rPr lang="en-US" sz="2200" dirty="0">
                <a:effectLst/>
              </a:rPr>
            </a:br>
            <a:r>
              <a:rPr lang="en-US" sz="2200" dirty="0">
                <a:effectLst/>
              </a:rPr>
              <a:t>What’s the shortest path from </a:t>
            </a:r>
            <a:r>
              <a:rPr lang="en-US" sz="2200" dirty="0" err="1">
                <a:effectLst/>
              </a:rPr>
              <a:t>i</a:t>
            </a:r>
            <a:r>
              <a:rPr lang="en-US" sz="2200" dirty="0">
                <a:effectLst/>
              </a:rPr>
              <a:t> to j using only nodes in {1, . . . , k} as intermediate nodes? </a:t>
            </a:r>
            <a:endParaRPr lang="en-US" sz="2200" dirty="0"/>
          </a:p>
          <a:p>
            <a:pPr marL="0" indent="0">
              <a:buNone/>
            </a:pPr>
            <a:r>
              <a:rPr lang="en-US" sz="2200" dirty="0">
                <a:effectLst/>
              </a:rPr>
              <a:t>To perform the algorithm we find </a:t>
            </a:r>
            <a:r>
              <a:rPr lang="en-US" sz="2200" dirty="0" err="1">
                <a:effectLst/>
              </a:rPr>
              <a:t>D</a:t>
            </a:r>
            <a:r>
              <a:rPr lang="en-US" sz="2200" baseline="30000" dirty="0" err="1">
                <a:effectLst/>
              </a:rPr>
              <a:t>k</a:t>
            </a:r>
            <a:r>
              <a:rPr lang="en-US" sz="2200" dirty="0">
                <a:effectLst/>
              </a:rPr>
              <a:t> for each k ∈ {0,...,n} and set D := D</a:t>
            </a:r>
            <a:r>
              <a:rPr lang="en-US" sz="2200" baseline="30000" dirty="0">
                <a:effectLst/>
              </a:rPr>
              <a:t>n</a:t>
            </a:r>
            <a:r>
              <a:rPr lang="en-US" sz="2200" dirty="0">
                <a:effectLst/>
              </a:rPr>
              <a:t>. The update rule becomes the following: </a:t>
            </a:r>
            <a:endParaRPr lang="en-US" sz="2200" dirty="0"/>
          </a:p>
          <a:p>
            <a:endParaRPr lang="en-US" sz="22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33</a:t>
            </a:fld>
            <a:endParaRPr lang="en-US" dirty="0"/>
          </a:p>
        </p:txBody>
      </p:sp>
      <p:pic>
        <p:nvPicPr>
          <p:cNvPr id="8" name="Picture 7"/>
          <p:cNvPicPr>
            <a:picLocks noChangeAspect="1"/>
          </p:cNvPicPr>
          <p:nvPr/>
        </p:nvPicPr>
        <p:blipFill>
          <a:blip r:embed="rId2"/>
          <a:stretch>
            <a:fillRect/>
          </a:stretch>
        </p:blipFill>
        <p:spPr>
          <a:xfrm>
            <a:off x="755575" y="5661248"/>
            <a:ext cx="7142237" cy="783904"/>
          </a:xfrm>
          <a:prstGeom prst="rect">
            <a:avLst/>
          </a:prstGeom>
        </p:spPr>
      </p:pic>
    </p:spTree>
    <p:extLst>
      <p:ext uri="{BB962C8B-B14F-4D97-AF65-F5344CB8AC3E}">
        <p14:creationId xmlns:p14="http://schemas.microsoft.com/office/powerpoint/2010/main" val="1626947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50" y="-118151"/>
            <a:ext cx="8623300" cy="584745"/>
          </a:xfrm>
        </p:spPr>
        <p:txBody>
          <a:bodyPr/>
          <a:lstStyle/>
          <a:p>
            <a:r>
              <a:rPr lang="en-US" sz="2000" dirty="0"/>
              <a:t>Problem 2: Running </a:t>
            </a:r>
            <a:r>
              <a:rPr lang="en-US" sz="2000" dirty="0" err="1"/>
              <a:t>Warshall’s</a:t>
            </a:r>
            <a:r>
              <a:rPr lang="en-US" sz="2000" dirty="0"/>
              <a:t> Algorithm</a:t>
            </a:r>
          </a:p>
        </p:txBody>
      </p:sp>
      <p:pic>
        <p:nvPicPr>
          <p:cNvPr id="7" name="Content Placeholder 6"/>
          <p:cNvPicPr>
            <a:picLocks noGrp="1" noChangeAspect="1"/>
          </p:cNvPicPr>
          <p:nvPr>
            <p:ph idx="1"/>
          </p:nvPr>
        </p:nvPicPr>
        <p:blipFill>
          <a:blip r:embed="rId2"/>
          <a:srcRect t="-1737" b="-1737"/>
          <a:stretch>
            <a:fillRect/>
          </a:stretch>
        </p:blipFill>
        <p:spPr>
          <a:xfrm>
            <a:off x="5652120" y="908720"/>
            <a:ext cx="2506687" cy="1395475"/>
          </a:xfrm>
        </p:spPr>
      </p:pic>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34</a:t>
            </a:fld>
            <a:endParaRPr lang="en-US" dirty="0"/>
          </a:p>
        </p:txBody>
      </p:sp>
      <p:sp>
        <p:nvSpPr>
          <p:cNvPr id="8" name="TextBox 7"/>
          <p:cNvSpPr txBox="1"/>
          <p:nvPr/>
        </p:nvSpPr>
        <p:spPr>
          <a:xfrm>
            <a:off x="467544" y="1052736"/>
            <a:ext cx="4464496" cy="2123658"/>
          </a:xfrm>
          <a:prstGeom prst="rect">
            <a:avLst/>
          </a:prstGeom>
          <a:noFill/>
        </p:spPr>
        <p:txBody>
          <a:bodyPr wrap="square" rtlCol="0">
            <a:spAutoFit/>
          </a:bodyPr>
          <a:lstStyle/>
          <a:p>
            <a:r>
              <a:rPr lang="en-US" sz="2200" dirty="0"/>
              <a:t>Set R= A, R is R</a:t>
            </a:r>
            <a:r>
              <a:rPr lang="en-US" sz="2200" baseline="30000" dirty="0"/>
              <a:t>0</a:t>
            </a:r>
          </a:p>
          <a:p>
            <a:r>
              <a:rPr lang="en-US" sz="2200" dirty="0"/>
              <a:t>transition from 0 to 1 by:</a:t>
            </a:r>
          </a:p>
          <a:p>
            <a:r>
              <a:rPr lang="en-US" sz="2200" dirty="0"/>
              <a:t>   - looking at for all possible </a:t>
            </a:r>
            <a:r>
              <a:rPr lang="en-US" sz="2200" dirty="0" err="1"/>
              <a:t>ij</a:t>
            </a:r>
            <a:endParaRPr lang="en-US" sz="2200" dirty="0"/>
          </a:p>
          <a:p>
            <a:r>
              <a:rPr lang="en-US" sz="2200" dirty="0"/>
              <a:t>   - it can be done by using column 1 and row 1 as references </a:t>
            </a:r>
          </a:p>
          <a:p>
            <a:endParaRPr lang="en-US" sz="2200" dirty="0"/>
          </a:p>
        </p:txBody>
      </p:sp>
      <p:pic>
        <p:nvPicPr>
          <p:cNvPr id="10" name="Picture 9"/>
          <p:cNvPicPr>
            <a:picLocks noChangeAspect="1"/>
          </p:cNvPicPr>
          <p:nvPr/>
        </p:nvPicPr>
        <p:blipFill>
          <a:blip r:embed="rId3"/>
          <a:stretch>
            <a:fillRect/>
          </a:stretch>
        </p:blipFill>
        <p:spPr>
          <a:xfrm>
            <a:off x="683568" y="3176394"/>
            <a:ext cx="2376264" cy="2191700"/>
          </a:xfrm>
          <a:prstGeom prst="rect">
            <a:avLst/>
          </a:prstGeom>
        </p:spPr>
      </p:pic>
      <p:sp>
        <p:nvSpPr>
          <p:cNvPr id="11" name="Rectangle 10"/>
          <p:cNvSpPr/>
          <p:nvPr/>
        </p:nvSpPr>
        <p:spPr>
          <a:xfrm>
            <a:off x="971600" y="3176394"/>
            <a:ext cx="216024" cy="2191700"/>
          </a:xfrm>
          <a:prstGeom prst="rect">
            <a:avLst/>
          </a:prstGeom>
          <a:solidFill>
            <a:schemeClr val="bg2">
              <a:lumMod val="50000"/>
              <a:alpha val="5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83568" y="3429000"/>
            <a:ext cx="2664296" cy="216024"/>
          </a:xfrm>
          <a:prstGeom prst="rect">
            <a:avLst/>
          </a:prstGeom>
          <a:solidFill>
            <a:schemeClr val="accent4">
              <a:lumMod val="75000"/>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5766703" y="3176394"/>
            <a:ext cx="2376264" cy="2191700"/>
          </a:xfrm>
          <a:prstGeom prst="rect">
            <a:avLst/>
          </a:prstGeom>
        </p:spPr>
      </p:pic>
      <p:sp>
        <p:nvSpPr>
          <p:cNvPr id="14" name="Rectangle 13"/>
          <p:cNvSpPr/>
          <p:nvPr/>
        </p:nvSpPr>
        <p:spPr>
          <a:xfrm>
            <a:off x="5652120" y="4365104"/>
            <a:ext cx="2664296" cy="216024"/>
          </a:xfrm>
          <a:prstGeom prst="rect">
            <a:avLst/>
          </a:prstGeom>
          <a:solidFill>
            <a:schemeClr val="accent4">
              <a:lumMod val="75000"/>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128284" y="3269254"/>
            <a:ext cx="216024" cy="2191700"/>
          </a:xfrm>
          <a:prstGeom prst="rect">
            <a:avLst/>
          </a:prstGeom>
          <a:solidFill>
            <a:schemeClr val="bg2">
              <a:lumMod val="50000"/>
              <a:alpha val="5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288990" y="2439263"/>
            <a:ext cx="3656770" cy="830997"/>
          </a:xfrm>
          <a:prstGeom prst="rect">
            <a:avLst/>
          </a:prstGeom>
          <a:noFill/>
        </p:spPr>
        <p:txBody>
          <a:bodyPr wrap="none" rtlCol="0">
            <a:spAutoFit/>
          </a:bodyPr>
          <a:lstStyle/>
          <a:p>
            <a:r>
              <a:rPr lang="en-US" dirty="0"/>
              <a:t>similarly for any transition </a:t>
            </a:r>
          </a:p>
          <a:p>
            <a:r>
              <a:rPr lang="en-US" dirty="0"/>
              <a:t>from k-1 to k</a:t>
            </a:r>
          </a:p>
        </p:txBody>
      </p:sp>
      <p:sp>
        <p:nvSpPr>
          <p:cNvPr id="3" name="TextBox 2">
            <a:extLst>
              <a:ext uri="{FF2B5EF4-FFF2-40B4-BE49-F238E27FC236}">
                <a16:creationId xmlns:a16="http://schemas.microsoft.com/office/drawing/2014/main" id="{FC9C961F-F7BF-4D4A-899E-B3552EB0CE56}"/>
              </a:ext>
            </a:extLst>
          </p:cNvPr>
          <p:cNvSpPr txBox="1"/>
          <p:nvPr/>
        </p:nvSpPr>
        <p:spPr>
          <a:xfrm>
            <a:off x="179512" y="5891075"/>
            <a:ext cx="8609280" cy="338554"/>
          </a:xfrm>
          <a:prstGeom prst="rect">
            <a:avLst/>
          </a:prstGeom>
          <a:noFill/>
        </p:spPr>
        <p:txBody>
          <a:bodyPr wrap="none" rtlCol="0">
            <a:spAutoFit/>
          </a:bodyPr>
          <a:lstStyle/>
          <a:p>
            <a:r>
              <a:rPr lang="en-US" sz="1600" b="1" dirty="0">
                <a:solidFill>
                  <a:schemeClr val="tx2">
                    <a:lumMod val="75000"/>
                    <a:lumOff val="25000"/>
                  </a:schemeClr>
                </a:solidFill>
              </a:rPr>
              <a:t>Notes: </a:t>
            </a:r>
            <a:r>
              <a:rPr lang="en-US" sz="1600" i="1" dirty="0">
                <a:solidFill>
                  <a:schemeClr val="tx2">
                    <a:lumMod val="75000"/>
                    <a:lumOff val="25000"/>
                  </a:schemeClr>
                </a:solidFill>
              </a:rPr>
              <a:t>Daniel demonstrated a detailed manual run of </a:t>
            </a:r>
            <a:r>
              <a:rPr lang="en-US" sz="1600" i="1" dirty="0" err="1">
                <a:solidFill>
                  <a:schemeClr val="tx2">
                    <a:lumMod val="75000"/>
                    <a:lumOff val="25000"/>
                  </a:schemeClr>
                </a:solidFill>
              </a:rPr>
              <a:t>Warshall’s</a:t>
            </a:r>
            <a:r>
              <a:rPr lang="en-US" sz="1600" i="1" dirty="0">
                <a:solidFill>
                  <a:schemeClr val="tx2">
                    <a:lumMod val="75000"/>
                    <a:lumOff val="25000"/>
                  </a:schemeClr>
                </a:solidFill>
              </a:rPr>
              <a:t> in </a:t>
            </a:r>
            <a:r>
              <a:rPr lang="en-US" sz="1600" dirty="0">
                <a:solidFill>
                  <a:schemeClr val="tx2">
                    <a:lumMod val="75000"/>
                    <a:lumOff val="25000"/>
                  </a:schemeClr>
                </a:solidFill>
              </a:rPr>
              <a:t>Week11.Lecture1.Part 2  </a:t>
            </a:r>
            <a:endParaRPr lang="en-US" sz="2000" dirty="0">
              <a:solidFill>
                <a:schemeClr val="tx2">
                  <a:lumMod val="75000"/>
                  <a:lumOff val="25000"/>
                </a:schemeClr>
              </a:solidFill>
            </a:endParaRPr>
          </a:p>
        </p:txBody>
      </p:sp>
      <p:pic>
        <p:nvPicPr>
          <p:cNvPr id="17" name="Picture 16">
            <a:extLst>
              <a:ext uri="{FF2B5EF4-FFF2-40B4-BE49-F238E27FC236}">
                <a16:creationId xmlns:a16="http://schemas.microsoft.com/office/drawing/2014/main" id="{B0636C17-9A13-794A-A60F-DA19A7470167}"/>
              </a:ext>
            </a:extLst>
          </p:cNvPr>
          <p:cNvPicPr>
            <a:picLocks noChangeAspect="1"/>
          </p:cNvPicPr>
          <p:nvPr/>
        </p:nvPicPr>
        <p:blipFill>
          <a:blip r:embed="rId4"/>
          <a:stretch>
            <a:fillRect/>
          </a:stretch>
        </p:blipFill>
        <p:spPr>
          <a:xfrm>
            <a:off x="1871700" y="349731"/>
            <a:ext cx="6008201" cy="719991"/>
          </a:xfrm>
          <a:prstGeom prst="rect">
            <a:avLst/>
          </a:prstGeom>
        </p:spPr>
      </p:pic>
    </p:spTree>
    <p:extLst>
      <p:ext uri="{BB962C8B-B14F-4D97-AF65-F5344CB8AC3E}">
        <p14:creationId xmlns:p14="http://schemas.microsoft.com/office/powerpoint/2010/main" val="1312844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highlight>
                  <a:srgbClr val="FFFF00"/>
                </a:highlight>
              </a:rPr>
              <a:t>Problem 2: Check your answer</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35</a:t>
            </a:fld>
            <a:endParaRPr lang="en-US" dirty="0"/>
          </a:p>
        </p:txBody>
      </p:sp>
      <p:pic>
        <p:nvPicPr>
          <p:cNvPr id="7" name="Picture 6">
            <a:extLst>
              <a:ext uri="{FF2B5EF4-FFF2-40B4-BE49-F238E27FC236}">
                <a16:creationId xmlns:a16="http://schemas.microsoft.com/office/drawing/2014/main" id="{AA883CCC-AFF2-6940-9247-6FB4D2C45BBF}"/>
              </a:ext>
            </a:extLst>
          </p:cNvPr>
          <p:cNvPicPr>
            <a:picLocks noChangeAspect="1"/>
          </p:cNvPicPr>
          <p:nvPr/>
        </p:nvPicPr>
        <p:blipFill>
          <a:blip r:embed="rId2"/>
          <a:stretch>
            <a:fillRect/>
          </a:stretch>
        </p:blipFill>
        <p:spPr>
          <a:xfrm>
            <a:off x="395537" y="1893425"/>
            <a:ext cx="2002542" cy="1246480"/>
          </a:xfrm>
          <a:prstGeom prst="rect">
            <a:avLst/>
          </a:prstGeom>
        </p:spPr>
      </p:pic>
      <p:pic>
        <p:nvPicPr>
          <p:cNvPr id="8" name="Picture 7">
            <a:extLst>
              <a:ext uri="{FF2B5EF4-FFF2-40B4-BE49-F238E27FC236}">
                <a16:creationId xmlns:a16="http://schemas.microsoft.com/office/drawing/2014/main" id="{114F028E-B4F0-8F40-A484-B622F968EAAE}"/>
              </a:ext>
            </a:extLst>
          </p:cNvPr>
          <p:cNvPicPr>
            <a:picLocks noChangeAspect="1"/>
          </p:cNvPicPr>
          <p:nvPr/>
        </p:nvPicPr>
        <p:blipFill>
          <a:blip r:embed="rId3"/>
          <a:stretch>
            <a:fillRect/>
          </a:stretch>
        </p:blipFill>
        <p:spPr>
          <a:xfrm>
            <a:off x="2931568" y="1872981"/>
            <a:ext cx="2202407" cy="1303465"/>
          </a:xfrm>
          <a:prstGeom prst="rect">
            <a:avLst/>
          </a:prstGeom>
        </p:spPr>
      </p:pic>
      <p:pic>
        <p:nvPicPr>
          <p:cNvPr id="9" name="Picture 8">
            <a:extLst>
              <a:ext uri="{FF2B5EF4-FFF2-40B4-BE49-F238E27FC236}">
                <a16:creationId xmlns:a16="http://schemas.microsoft.com/office/drawing/2014/main" id="{D6C43B4B-242F-D94C-AA09-D2AF869ADA19}"/>
              </a:ext>
            </a:extLst>
          </p:cNvPr>
          <p:cNvPicPr>
            <a:picLocks noChangeAspect="1"/>
          </p:cNvPicPr>
          <p:nvPr/>
        </p:nvPicPr>
        <p:blipFill>
          <a:blip r:embed="rId4"/>
          <a:stretch>
            <a:fillRect/>
          </a:stretch>
        </p:blipFill>
        <p:spPr>
          <a:xfrm>
            <a:off x="395537" y="4108174"/>
            <a:ext cx="2144500" cy="1317974"/>
          </a:xfrm>
          <a:prstGeom prst="rect">
            <a:avLst/>
          </a:prstGeom>
        </p:spPr>
      </p:pic>
      <p:pic>
        <p:nvPicPr>
          <p:cNvPr id="10" name="Picture 9">
            <a:extLst>
              <a:ext uri="{FF2B5EF4-FFF2-40B4-BE49-F238E27FC236}">
                <a16:creationId xmlns:a16="http://schemas.microsoft.com/office/drawing/2014/main" id="{72C65A6E-4968-AC4C-9D8D-910D9165632C}"/>
              </a:ext>
            </a:extLst>
          </p:cNvPr>
          <p:cNvPicPr>
            <a:picLocks noChangeAspect="1"/>
          </p:cNvPicPr>
          <p:nvPr/>
        </p:nvPicPr>
        <p:blipFill>
          <a:blip r:embed="rId5"/>
          <a:stretch>
            <a:fillRect/>
          </a:stretch>
        </p:blipFill>
        <p:spPr>
          <a:xfrm>
            <a:off x="3117376" y="4057003"/>
            <a:ext cx="2229324" cy="1328587"/>
          </a:xfrm>
          <a:prstGeom prst="rect">
            <a:avLst/>
          </a:prstGeom>
        </p:spPr>
      </p:pic>
      <p:pic>
        <p:nvPicPr>
          <p:cNvPr id="11" name="Picture 10">
            <a:extLst>
              <a:ext uri="{FF2B5EF4-FFF2-40B4-BE49-F238E27FC236}">
                <a16:creationId xmlns:a16="http://schemas.microsoft.com/office/drawing/2014/main" id="{4B3E5A69-4FFB-214D-936C-7C3A7A773ABC}"/>
              </a:ext>
            </a:extLst>
          </p:cNvPr>
          <p:cNvPicPr>
            <a:picLocks noChangeAspect="1"/>
          </p:cNvPicPr>
          <p:nvPr/>
        </p:nvPicPr>
        <p:blipFill>
          <a:blip r:embed="rId6"/>
          <a:stretch>
            <a:fillRect/>
          </a:stretch>
        </p:blipFill>
        <p:spPr>
          <a:xfrm>
            <a:off x="5938091" y="4072102"/>
            <a:ext cx="2843640" cy="1328586"/>
          </a:xfrm>
          <a:prstGeom prst="rect">
            <a:avLst/>
          </a:prstGeom>
        </p:spPr>
      </p:pic>
      <p:pic>
        <p:nvPicPr>
          <p:cNvPr id="12" name="Picture 11">
            <a:extLst>
              <a:ext uri="{FF2B5EF4-FFF2-40B4-BE49-F238E27FC236}">
                <a16:creationId xmlns:a16="http://schemas.microsoft.com/office/drawing/2014/main" id="{A263C81A-C9FA-BE40-98A2-0F2C27561095}"/>
              </a:ext>
            </a:extLst>
          </p:cNvPr>
          <p:cNvPicPr>
            <a:picLocks noChangeAspect="1"/>
          </p:cNvPicPr>
          <p:nvPr/>
        </p:nvPicPr>
        <p:blipFill>
          <a:blip r:embed="rId7"/>
          <a:stretch>
            <a:fillRect/>
          </a:stretch>
        </p:blipFill>
        <p:spPr>
          <a:xfrm>
            <a:off x="1889612" y="660979"/>
            <a:ext cx="6008201" cy="719991"/>
          </a:xfrm>
          <a:prstGeom prst="rect">
            <a:avLst/>
          </a:prstGeom>
        </p:spPr>
      </p:pic>
    </p:spTree>
    <p:extLst>
      <p:ext uri="{BB962C8B-B14F-4D97-AF65-F5344CB8AC3E}">
        <p14:creationId xmlns:p14="http://schemas.microsoft.com/office/powerpoint/2010/main" val="4098156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728761"/>
          </a:xfrm>
        </p:spPr>
        <p:txBody>
          <a:bodyPr/>
          <a:lstStyle/>
          <a:p>
            <a:r>
              <a:rPr lang="en-US" sz="2800" dirty="0"/>
              <a:t>Problem 3: manual exec of Floyd’s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36</a:t>
            </a:fld>
            <a:endParaRPr lang="en-US" dirty="0"/>
          </a:p>
        </p:txBody>
      </p:sp>
      <p:pic>
        <p:nvPicPr>
          <p:cNvPr id="7" name="Content Placeholder 6"/>
          <p:cNvPicPr>
            <a:picLocks noGrp="1" noChangeAspect="1"/>
          </p:cNvPicPr>
          <p:nvPr>
            <p:ph idx="1"/>
          </p:nvPr>
        </p:nvPicPr>
        <p:blipFill>
          <a:blip r:embed="rId2"/>
          <a:srcRect t="-203608" b="-203608"/>
          <a:stretch>
            <a:fillRect/>
          </a:stretch>
        </p:blipFill>
        <p:spPr>
          <a:xfrm>
            <a:off x="260773" y="2262386"/>
            <a:ext cx="8623300" cy="4800600"/>
          </a:xfrm>
          <a:prstGeom prst="rect">
            <a:avLst/>
          </a:prstGeom>
        </p:spPr>
      </p:pic>
      <p:pic>
        <p:nvPicPr>
          <p:cNvPr id="8" name="Picture 7"/>
          <p:cNvPicPr>
            <a:picLocks noChangeAspect="1"/>
          </p:cNvPicPr>
          <p:nvPr/>
        </p:nvPicPr>
        <p:blipFill>
          <a:blip r:embed="rId3"/>
          <a:stretch>
            <a:fillRect/>
          </a:stretch>
        </p:blipFill>
        <p:spPr>
          <a:xfrm>
            <a:off x="2843808" y="2286303"/>
            <a:ext cx="3672408" cy="1937412"/>
          </a:xfrm>
          <a:prstGeom prst="rect">
            <a:avLst/>
          </a:prstGeom>
        </p:spPr>
      </p:pic>
      <p:sp>
        <p:nvSpPr>
          <p:cNvPr id="9" name="TextBox 8"/>
          <p:cNvSpPr txBox="1"/>
          <p:nvPr/>
        </p:nvSpPr>
        <p:spPr>
          <a:xfrm>
            <a:off x="293688" y="1124744"/>
            <a:ext cx="8399950" cy="1200328"/>
          </a:xfrm>
          <a:prstGeom prst="rect">
            <a:avLst/>
          </a:prstGeom>
          <a:noFill/>
        </p:spPr>
        <p:txBody>
          <a:bodyPr wrap="square" rtlCol="0">
            <a:spAutoFit/>
          </a:bodyPr>
          <a:lstStyle/>
          <a:p>
            <a:r>
              <a:rPr lang="en-US" dirty="0"/>
              <a:t>Perform Floyd’s algorithm on the graph given by the following weights matrix: </a:t>
            </a:r>
          </a:p>
          <a:p>
            <a:endParaRPr lang="en-US" dirty="0"/>
          </a:p>
        </p:txBody>
      </p:sp>
      <p:sp>
        <p:nvSpPr>
          <p:cNvPr id="10" name="TextBox 9">
            <a:extLst>
              <a:ext uri="{FF2B5EF4-FFF2-40B4-BE49-F238E27FC236}">
                <a16:creationId xmlns:a16="http://schemas.microsoft.com/office/drawing/2014/main" id="{FF16956C-8829-E54E-9E92-5BB263F15528}"/>
              </a:ext>
            </a:extLst>
          </p:cNvPr>
          <p:cNvSpPr txBox="1"/>
          <p:nvPr/>
        </p:nvSpPr>
        <p:spPr>
          <a:xfrm>
            <a:off x="189023" y="5563979"/>
            <a:ext cx="8460201" cy="338554"/>
          </a:xfrm>
          <a:prstGeom prst="rect">
            <a:avLst/>
          </a:prstGeom>
          <a:noFill/>
        </p:spPr>
        <p:txBody>
          <a:bodyPr wrap="none" rtlCol="0">
            <a:spAutoFit/>
          </a:bodyPr>
          <a:lstStyle/>
          <a:p>
            <a:r>
              <a:rPr lang="en-US" sz="1600" b="1" dirty="0">
                <a:solidFill>
                  <a:schemeClr val="tx2">
                    <a:lumMod val="75000"/>
                    <a:lumOff val="25000"/>
                  </a:schemeClr>
                </a:solidFill>
              </a:rPr>
              <a:t>Notes: </a:t>
            </a:r>
            <a:r>
              <a:rPr lang="en-US" sz="1600" i="1" dirty="0">
                <a:solidFill>
                  <a:schemeClr val="tx2">
                    <a:lumMod val="75000"/>
                    <a:lumOff val="25000"/>
                  </a:schemeClr>
                </a:solidFill>
              </a:rPr>
              <a:t>Daniel demonstrated a detailed manual run of </a:t>
            </a:r>
            <a:r>
              <a:rPr lang="en-US" sz="1600" i="1" dirty="0" err="1">
                <a:solidFill>
                  <a:schemeClr val="tx2">
                    <a:lumMod val="75000"/>
                    <a:lumOff val="25000"/>
                  </a:schemeClr>
                </a:solidFill>
              </a:rPr>
              <a:t>Floyd’s’s</a:t>
            </a:r>
            <a:r>
              <a:rPr lang="en-US" sz="1600" i="1" dirty="0">
                <a:solidFill>
                  <a:schemeClr val="tx2">
                    <a:lumMod val="75000"/>
                    <a:lumOff val="25000"/>
                  </a:schemeClr>
                </a:solidFill>
              </a:rPr>
              <a:t> in </a:t>
            </a:r>
            <a:r>
              <a:rPr lang="en-US" sz="1600" dirty="0">
                <a:solidFill>
                  <a:schemeClr val="tx2">
                    <a:lumMod val="75000"/>
                    <a:lumOff val="25000"/>
                  </a:schemeClr>
                </a:solidFill>
              </a:rPr>
              <a:t>Week11.Lecture1.Part 5  </a:t>
            </a:r>
            <a:endParaRPr lang="en-US" sz="2000" dirty="0">
              <a:solidFill>
                <a:schemeClr val="tx2">
                  <a:lumMod val="75000"/>
                  <a:lumOff val="25000"/>
                </a:schemeClr>
              </a:solidFill>
            </a:endParaRPr>
          </a:p>
        </p:txBody>
      </p:sp>
    </p:spTree>
    <p:extLst>
      <p:ext uri="{BB962C8B-B14F-4D97-AF65-F5344CB8AC3E}">
        <p14:creationId xmlns:p14="http://schemas.microsoft.com/office/powerpoint/2010/main" val="1433014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3600" dirty="0">
                <a:solidFill>
                  <a:schemeClr val="tx1"/>
                </a:solidFill>
                <a:latin typeface="Courier"/>
                <a:cs typeface="Courier"/>
              </a:rPr>
              <a:t>D</a:t>
            </a:r>
            <a:r>
              <a:rPr lang="en-US" sz="4400" baseline="-25000" dirty="0">
                <a:solidFill>
                  <a:schemeClr val="tx1"/>
                </a:solidFill>
                <a:latin typeface="Courier"/>
                <a:cs typeface="Courier"/>
              </a:rPr>
              <a:t>k-1</a:t>
            </a:r>
            <a:r>
              <a:rPr lang="en-US" dirty="0"/>
              <a:t> </a:t>
            </a:r>
            <a:r>
              <a:rPr lang="en-US" dirty="0">
                <a:sym typeface="Wingdings"/>
              </a:rPr>
              <a:t> </a:t>
            </a:r>
            <a:r>
              <a:rPr lang="en-US" sz="3600" dirty="0" err="1">
                <a:solidFill>
                  <a:schemeClr val="tx1"/>
                </a:solidFill>
                <a:latin typeface="Courier"/>
                <a:cs typeface="Courier"/>
                <a:sym typeface="Wingdings"/>
              </a:rPr>
              <a:t>D</a:t>
            </a:r>
            <a:r>
              <a:rPr lang="en-US" sz="4400" baseline="-25000" dirty="0" err="1">
                <a:solidFill>
                  <a:srgbClr val="000000"/>
                </a:solidFill>
                <a:latin typeface="Courier"/>
                <a:cs typeface="Courier"/>
                <a:sym typeface="Wingdings"/>
              </a:rPr>
              <a:t>k</a:t>
            </a:r>
            <a:r>
              <a:rPr lang="en-US" dirty="0">
                <a:sym typeface="Wingdings"/>
              </a:rPr>
              <a:t> when </a:t>
            </a:r>
            <a:r>
              <a:rPr lang="en-US" dirty="0">
                <a:solidFill>
                  <a:srgbClr val="000000"/>
                </a:solidFill>
                <a:latin typeface="Courier"/>
                <a:cs typeface="Courier"/>
                <a:sym typeface="Wingdings"/>
              </a:rPr>
              <a:t>k</a:t>
            </a:r>
            <a:r>
              <a:rPr lang="en-US" dirty="0">
                <a:sym typeface="Wingdings"/>
              </a:rPr>
              <a:t>=1</a:t>
            </a: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37</a:t>
            </a:fld>
            <a:endParaRPr lang="en-US" dirty="0"/>
          </a:p>
        </p:txBody>
      </p:sp>
      <p:sp>
        <p:nvSpPr>
          <p:cNvPr id="8" name="Rectangle 7"/>
          <p:cNvSpPr/>
          <p:nvPr/>
        </p:nvSpPr>
        <p:spPr>
          <a:xfrm>
            <a:off x="3275856" y="1916832"/>
            <a:ext cx="360040" cy="3024336"/>
          </a:xfrm>
          <a:prstGeom prst="rect">
            <a:avLst/>
          </a:prstGeom>
          <a:solidFill>
            <a:schemeClr val="bg2">
              <a:lumMod val="90000"/>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987824" y="2177988"/>
            <a:ext cx="3456384" cy="386916"/>
          </a:xfrm>
          <a:prstGeom prst="rect">
            <a:avLst/>
          </a:prstGeom>
          <a:solidFill>
            <a:schemeClr val="bg2">
              <a:lumMod val="90000"/>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699792" y="5070375"/>
            <a:ext cx="3916790" cy="830997"/>
          </a:xfrm>
          <a:prstGeom prst="rect">
            <a:avLst/>
          </a:prstGeom>
          <a:noFill/>
        </p:spPr>
        <p:txBody>
          <a:bodyPr wrap="none" rtlCol="0">
            <a:spAutoFit/>
          </a:bodyPr>
          <a:lstStyle/>
          <a:p>
            <a:r>
              <a:rPr lang="en-US" dirty="0"/>
              <a:t>column </a:t>
            </a:r>
            <a:r>
              <a:rPr lang="en-US" b="1" dirty="0"/>
              <a:t>k</a:t>
            </a:r>
            <a:r>
              <a:rPr lang="en-US" dirty="0"/>
              <a:t>:</a:t>
            </a:r>
          </a:p>
          <a:p>
            <a:r>
              <a:rPr lang="en-US" dirty="0" err="1"/>
              <a:t>A</a:t>
            </a:r>
            <a:r>
              <a:rPr lang="en-US" sz="3200" baseline="-25000" dirty="0" err="1"/>
              <a:t>i</a:t>
            </a:r>
            <a:r>
              <a:rPr lang="en-US" sz="3200" b="1" baseline="-25000" dirty="0" err="1"/>
              <a:t>k</a:t>
            </a:r>
            <a:r>
              <a:rPr lang="en-US" dirty="0"/>
              <a:t>&lt;∞ if there is a path </a:t>
            </a:r>
            <a:r>
              <a:rPr lang="en-US" dirty="0" err="1"/>
              <a:t>i</a:t>
            </a:r>
            <a:r>
              <a:rPr lang="en-US" dirty="0" err="1">
                <a:sym typeface="Wingdings"/>
              </a:rPr>
              <a:t></a:t>
            </a:r>
            <a:r>
              <a:rPr lang="en-US" b="1" dirty="0" err="1">
                <a:sym typeface="Wingdings"/>
              </a:rPr>
              <a:t>k</a:t>
            </a:r>
            <a:r>
              <a:rPr lang="en-US" dirty="0"/>
              <a:t> </a:t>
            </a:r>
          </a:p>
        </p:txBody>
      </p:sp>
      <p:sp>
        <p:nvSpPr>
          <p:cNvPr id="12" name="TextBox 11"/>
          <p:cNvSpPr txBox="1"/>
          <p:nvPr/>
        </p:nvSpPr>
        <p:spPr>
          <a:xfrm>
            <a:off x="6601669" y="1972420"/>
            <a:ext cx="2592288" cy="1569660"/>
          </a:xfrm>
          <a:prstGeom prst="rect">
            <a:avLst/>
          </a:prstGeom>
          <a:noFill/>
        </p:spPr>
        <p:txBody>
          <a:bodyPr wrap="square" rtlCol="0">
            <a:spAutoFit/>
          </a:bodyPr>
          <a:lstStyle/>
          <a:p>
            <a:r>
              <a:rPr lang="en-US" dirty="0"/>
              <a:t>row </a:t>
            </a:r>
            <a:r>
              <a:rPr lang="en-US" b="1" dirty="0"/>
              <a:t>k</a:t>
            </a:r>
            <a:r>
              <a:rPr lang="en-US" dirty="0"/>
              <a:t>:</a:t>
            </a:r>
          </a:p>
          <a:p>
            <a:r>
              <a:rPr lang="en-US" dirty="0" err="1"/>
              <a:t>A</a:t>
            </a:r>
            <a:r>
              <a:rPr lang="en-US" sz="3200" b="1" baseline="-25000" dirty="0" err="1"/>
              <a:t>k</a:t>
            </a:r>
            <a:r>
              <a:rPr lang="en-US" sz="3200" baseline="-25000" dirty="0" err="1"/>
              <a:t>j</a:t>
            </a:r>
            <a:r>
              <a:rPr lang="en-US" dirty="0"/>
              <a:t> &lt;∞ if there is a path </a:t>
            </a:r>
            <a:r>
              <a:rPr lang="en-US" b="1" dirty="0" err="1"/>
              <a:t>k</a:t>
            </a:r>
            <a:r>
              <a:rPr lang="en-US" dirty="0" err="1">
                <a:sym typeface="Wingdings"/>
              </a:rPr>
              <a:t>j</a:t>
            </a:r>
            <a:endParaRPr lang="en-US" dirty="0">
              <a:sym typeface="Wingdings"/>
            </a:endParaRPr>
          </a:p>
          <a:p>
            <a:endParaRPr lang="en-US" dirty="0">
              <a:sym typeface="Wingdings"/>
            </a:endParaRPr>
          </a:p>
        </p:txBody>
      </p:sp>
      <p:sp>
        <p:nvSpPr>
          <p:cNvPr id="13" name="Oval 12"/>
          <p:cNvSpPr/>
          <p:nvPr/>
        </p:nvSpPr>
        <p:spPr>
          <a:xfrm>
            <a:off x="5940152" y="3277678"/>
            <a:ext cx="360040" cy="528804"/>
          </a:xfrm>
          <a:prstGeom prst="ellipse">
            <a:avLst/>
          </a:prstGeom>
          <a:solidFill>
            <a:schemeClr val="accent5">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11960" y="3342725"/>
            <a:ext cx="342653" cy="528804"/>
          </a:xfrm>
          <a:prstGeom prst="ellipse">
            <a:avLst/>
          </a:prstGeom>
          <a:solidFill>
            <a:schemeClr val="accent5">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Content Placeholder 16"/>
          <p:cNvPicPr>
            <a:picLocks noGrp="1" noChangeAspect="1"/>
          </p:cNvPicPr>
          <p:nvPr>
            <p:ph idx="1"/>
          </p:nvPr>
        </p:nvPicPr>
        <p:blipFill>
          <a:blip r:embed="rId2"/>
          <a:srcRect l="2617" r="2617"/>
          <a:stretch>
            <a:fillRect/>
          </a:stretch>
        </p:blipFill>
        <p:spPr>
          <a:xfrm>
            <a:off x="1667607" y="1940846"/>
            <a:ext cx="5090619" cy="2833953"/>
          </a:xfrm>
          <a:prstGeom prst="rect">
            <a:avLst/>
          </a:prstGeom>
        </p:spPr>
      </p:pic>
      <p:pic>
        <p:nvPicPr>
          <p:cNvPr id="9" name="Picture 8"/>
          <p:cNvPicPr>
            <a:picLocks noChangeAspect="1"/>
          </p:cNvPicPr>
          <p:nvPr/>
        </p:nvPicPr>
        <p:blipFill>
          <a:blip r:embed="rId3"/>
          <a:stretch>
            <a:fillRect/>
          </a:stretch>
        </p:blipFill>
        <p:spPr>
          <a:xfrm>
            <a:off x="674440" y="1028700"/>
            <a:ext cx="7425952" cy="691485"/>
          </a:xfrm>
          <a:prstGeom prst="rect">
            <a:avLst/>
          </a:prstGeom>
        </p:spPr>
      </p:pic>
    </p:spTree>
    <p:extLst>
      <p:ext uri="{BB962C8B-B14F-4D97-AF65-F5344CB8AC3E}">
        <p14:creationId xmlns:p14="http://schemas.microsoft.com/office/powerpoint/2010/main" val="3840261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9538"/>
            <a:ext cx="8623300" cy="920750"/>
          </a:xfrm>
        </p:spPr>
        <p:txBody>
          <a:bodyPr/>
          <a:lstStyle/>
          <a:p>
            <a:r>
              <a:rPr lang="en-US" sz="2400" dirty="0">
                <a:highlight>
                  <a:srgbClr val="FFFF00"/>
                </a:highlight>
              </a:rPr>
              <a:t>Problem 3: Check your answer</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38</a:t>
            </a:fld>
            <a:endParaRPr lang="en-US" dirty="0"/>
          </a:p>
        </p:txBody>
      </p:sp>
      <p:pic>
        <p:nvPicPr>
          <p:cNvPr id="7" name="Picture 6">
            <a:extLst>
              <a:ext uri="{FF2B5EF4-FFF2-40B4-BE49-F238E27FC236}">
                <a16:creationId xmlns:a16="http://schemas.microsoft.com/office/drawing/2014/main" id="{F29A375D-0C38-0046-9967-662691F1422F}"/>
              </a:ext>
            </a:extLst>
          </p:cNvPr>
          <p:cNvPicPr>
            <a:picLocks noChangeAspect="1"/>
          </p:cNvPicPr>
          <p:nvPr/>
        </p:nvPicPr>
        <p:blipFill>
          <a:blip r:embed="rId2"/>
          <a:stretch>
            <a:fillRect/>
          </a:stretch>
        </p:blipFill>
        <p:spPr>
          <a:xfrm>
            <a:off x="3131840" y="671511"/>
            <a:ext cx="4099358" cy="365125"/>
          </a:xfrm>
          <a:prstGeom prst="rect">
            <a:avLst/>
          </a:prstGeom>
        </p:spPr>
      </p:pic>
      <p:pic>
        <p:nvPicPr>
          <p:cNvPr id="8" name="Picture 7">
            <a:extLst>
              <a:ext uri="{FF2B5EF4-FFF2-40B4-BE49-F238E27FC236}">
                <a16:creationId xmlns:a16="http://schemas.microsoft.com/office/drawing/2014/main" id="{FEA2C736-D08F-CE4C-87BE-ACA28CD7742B}"/>
              </a:ext>
            </a:extLst>
          </p:cNvPr>
          <p:cNvPicPr>
            <a:picLocks noChangeAspect="1"/>
          </p:cNvPicPr>
          <p:nvPr/>
        </p:nvPicPr>
        <p:blipFill>
          <a:blip r:embed="rId3"/>
          <a:stretch>
            <a:fillRect/>
          </a:stretch>
        </p:blipFill>
        <p:spPr>
          <a:xfrm>
            <a:off x="395535" y="1412776"/>
            <a:ext cx="2322839" cy="1152128"/>
          </a:xfrm>
          <a:prstGeom prst="rect">
            <a:avLst/>
          </a:prstGeom>
        </p:spPr>
      </p:pic>
      <p:pic>
        <p:nvPicPr>
          <p:cNvPr id="9" name="Picture 8">
            <a:extLst>
              <a:ext uri="{FF2B5EF4-FFF2-40B4-BE49-F238E27FC236}">
                <a16:creationId xmlns:a16="http://schemas.microsoft.com/office/drawing/2014/main" id="{D3F8725F-A0B4-B14A-A334-D28B7E3BA55A}"/>
              </a:ext>
            </a:extLst>
          </p:cNvPr>
          <p:cNvPicPr>
            <a:picLocks noChangeAspect="1"/>
          </p:cNvPicPr>
          <p:nvPr/>
        </p:nvPicPr>
        <p:blipFill>
          <a:blip r:embed="rId4"/>
          <a:stretch>
            <a:fillRect/>
          </a:stretch>
        </p:blipFill>
        <p:spPr>
          <a:xfrm>
            <a:off x="2946399" y="1463575"/>
            <a:ext cx="2187575" cy="991245"/>
          </a:xfrm>
          <a:prstGeom prst="rect">
            <a:avLst/>
          </a:prstGeom>
        </p:spPr>
      </p:pic>
      <p:pic>
        <p:nvPicPr>
          <p:cNvPr id="10" name="Picture 9">
            <a:extLst>
              <a:ext uri="{FF2B5EF4-FFF2-40B4-BE49-F238E27FC236}">
                <a16:creationId xmlns:a16="http://schemas.microsoft.com/office/drawing/2014/main" id="{7798FBE6-A79F-844A-8AD2-A2ED60F982B6}"/>
              </a:ext>
            </a:extLst>
          </p:cNvPr>
          <p:cNvPicPr>
            <a:picLocks noChangeAspect="1"/>
          </p:cNvPicPr>
          <p:nvPr/>
        </p:nvPicPr>
        <p:blipFill>
          <a:blip r:embed="rId5"/>
          <a:stretch>
            <a:fillRect/>
          </a:stretch>
        </p:blipFill>
        <p:spPr>
          <a:xfrm>
            <a:off x="477329" y="3067792"/>
            <a:ext cx="2246650" cy="1152128"/>
          </a:xfrm>
          <a:prstGeom prst="rect">
            <a:avLst/>
          </a:prstGeom>
        </p:spPr>
      </p:pic>
      <p:pic>
        <p:nvPicPr>
          <p:cNvPr id="11" name="Picture 10">
            <a:extLst>
              <a:ext uri="{FF2B5EF4-FFF2-40B4-BE49-F238E27FC236}">
                <a16:creationId xmlns:a16="http://schemas.microsoft.com/office/drawing/2014/main" id="{E0DB7468-809B-2B4E-B5B9-29528600F585}"/>
              </a:ext>
            </a:extLst>
          </p:cNvPr>
          <p:cNvPicPr>
            <a:picLocks noChangeAspect="1"/>
          </p:cNvPicPr>
          <p:nvPr/>
        </p:nvPicPr>
        <p:blipFill>
          <a:blip r:embed="rId6"/>
          <a:stretch>
            <a:fillRect/>
          </a:stretch>
        </p:blipFill>
        <p:spPr>
          <a:xfrm>
            <a:off x="3131840" y="3105150"/>
            <a:ext cx="2037338" cy="1114770"/>
          </a:xfrm>
          <a:prstGeom prst="rect">
            <a:avLst/>
          </a:prstGeom>
        </p:spPr>
      </p:pic>
      <p:pic>
        <p:nvPicPr>
          <p:cNvPr id="12" name="Picture 11">
            <a:extLst>
              <a:ext uri="{FF2B5EF4-FFF2-40B4-BE49-F238E27FC236}">
                <a16:creationId xmlns:a16="http://schemas.microsoft.com/office/drawing/2014/main" id="{C29EFFEE-5BBF-FC4D-BDFC-4CE80AD53735}"/>
              </a:ext>
            </a:extLst>
          </p:cNvPr>
          <p:cNvPicPr>
            <a:picLocks noChangeAspect="1"/>
          </p:cNvPicPr>
          <p:nvPr/>
        </p:nvPicPr>
        <p:blipFill>
          <a:blip r:embed="rId7"/>
          <a:stretch>
            <a:fillRect/>
          </a:stretch>
        </p:blipFill>
        <p:spPr>
          <a:xfrm>
            <a:off x="5613054" y="3129712"/>
            <a:ext cx="2508233" cy="1114770"/>
          </a:xfrm>
          <a:prstGeom prst="rect">
            <a:avLst/>
          </a:prstGeom>
        </p:spPr>
      </p:pic>
    </p:spTree>
    <p:extLst>
      <p:ext uri="{BB962C8B-B14F-4D97-AF65-F5344CB8AC3E}">
        <p14:creationId xmlns:p14="http://schemas.microsoft.com/office/powerpoint/2010/main" val="1051089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656753"/>
          </a:xfrm>
        </p:spPr>
        <p:txBody>
          <a:bodyPr/>
          <a:lstStyle/>
          <a:p>
            <a:r>
              <a:rPr lang="en-US" sz="2800" dirty="0"/>
              <a:t>Revision</a:t>
            </a:r>
          </a:p>
        </p:txBody>
      </p:sp>
      <p:sp>
        <p:nvSpPr>
          <p:cNvPr id="3" name="Content Placeholder 2"/>
          <p:cNvSpPr>
            <a:spLocks noGrp="1"/>
          </p:cNvSpPr>
          <p:nvPr>
            <p:ph idx="1"/>
          </p:nvPr>
        </p:nvSpPr>
        <p:spPr/>
        <p:txBody>
          <a:bodyPr/>
          <a:lstStyle/>
          <a:p>
            <a:pPr marL="0" indent="0">
              <a:spcBef>
                <a:spcPts val="800"/>
              </a:spcBef>
              <a:buNone/>
            </a:pPr>
            <a:r>
              <a:rPr lang="en-US" sz="2000" b="1" dirty="0"/>
              <a:t>Q 11.7</a:t>
            </a:r>
            <a:r>
              <a:rPr lang="en-US" sz="2000" dirty="0"/>
              <a:t>: Solve the following recurrence relations. Give both a </a:t>
            </a:r>
            <a:r>
              <a:rPr lang="en-US" sz="2000" dirty="0">
                <a:highlight>
                  <a:srgbClr val="FFFF00"/>
                </a:highlight>
              </a:rPr>
              <a:t>closed form expression</a:t>
            </a:r>
            <a:r>
              <a:rPr lang="en-US" sz="2000" dirty="0"/>
              <a:t> in terms of n and a </a:t>
            </a:r>
            <a:r>
              <a:rPr lang="en-US" sz="2000" dirty="0">
                <a:highlight>
                  <a:srgbClr val="FFFF00"/>
                </a:highlight>
              </a:rPr>
              <a:t>Big-Theta bound</a:t>
            </a:r>
            <a:r>
              <a:rPr lang="en-US" sz="2000" dirty="0"/>
              <a:t>.</a:t>
            </a:r>
          </a:p>
          <a:p>
            <a:pPr marL="514350" indent="-514350">
              <a:spcBef>
                <a:spcPts val="800"/>
              </a:spcBef>
              <a:buFont typeface="Wingdings 2" charset="0"/>
              <a:buAutoNum type="alphaLcParenBoth"/>
            </a:pPr>
            <a:r>
              <a:rPr lang="en-US" sz="2000" dirty="0"/>
              <a:t>T(n)= T(n/2)+1,  T(1)= 1</a:t>
            </a:r>
          </a:p>
          <a:p>
            <a:pPr marL="514350" indent="-514350">
              <a:spcBef>
                <a:spcPts val="800"/>
              </a:spcBef>
              <a:buFont typeface="Wingdings 2" charset="0"/>
              <a:buAutoNum type="alphaLcParenBoth"/>
            </a:pPr>
            <a:r>
              <a:rPr lang="en-US" sz="2000" dirty="0"/>
              <a:t>T(n)= T(n-1) + n/5, T(0)= 0</a:t>
            </a:r>
          </a:p>
          <a:p>
            <a:pPr marL="514350" indent="-514350">
              <a:spcBef>
                <a:spcPts val="800"/>
              </a:spcBef>
              <a:buFont typeface="Wingdings 2" charset="0"/>
              <a:buAutoNum type="alphaLcParenBoth"/>
            </a:pPr>
            <a:endParaRPr lang="en-US" sz="2000" dirty="0"/>
          </a:p>
          <a:p>
            <a:pPr marL="0" indent="0">
              <a:spcBef>
                <a:spcPts val="800"/>
              </a:spcBef>
              <a:buNone/>
            </a:pPr>
            <a:r>
              <a:rPr lang="en-US" sz="2000" b="1" dirty="0"/>
              <a:t>Q12.5</a:t>
            </a:r>
            <a:r>
              <a:rPr lang="en-US" sz="2000" dirty="0"/>
              <a:t>: Revision for quicksort &amp; </a:t>
            </a:r>
            <a:r>
              <a:rPr lang="en-US" sz="2000" dirty="0" err="1"/>
              <a:t>mergesort</a:t>
            </a:r>
            <a:endParaRPr lang="en-US" sz="2000" dirty="0"/>
          </a:p>
          <a:p>
            <a:pPr marL="514350" indent="-514350">
              <a:spcBef>
                <a:spcPts val="800"/>
              </a:spcBef>
              <a:buAutoNum type="alphaLcParenBoth"/>
            </a:pPr>
            <a:r>
              <a:rPr lang="en-US" sz="2000" dirty="0"/>
              <a:t>Perform a single Hoare Partition on the following array, taking the ﬁrst element as the pivot.                                                                                                                                       </a:t>
            </a:r>
            <a:r>
              <a:rPr lang="pt-BR" sz="2000" dirty="0"/>
              <a:t>[3, 8, 5, 2, 1, 3, 5, 4, 8]</a:t>
            </a:r>
          </a:p>
          <a:p>
            <a:pPr marL="514350" indent="-514350">
              <a:spcBef>
                <a:spcPts val="800"/>
              </a:spcBef>
              <a:buAutoNum type="alphaLcParenBoth"/>
            </a:pPr>
            <a:r>
              <a:rPr lang="pt-BR" sz="2000" dirty="0" err="1"/>
              <a:t>Perform</a:t>
            </a:r>
            <a:r>
              <a:rPr lang="pt-BR" sz="2000" dirty="0"/>
              <a:t> </a:t>
            </a:r>
            <a:r>
              <a:rPr lang="pt-BR" sz="2000" dirty="0" err="1"/>
              <a:t>Quicksort</a:t>
            </a:r>
            <a:r>
              <a:rPr lang="pt-BR" sz="2000" dirty="0"/>
              <a:t> </a:t>
            </a:r>
            <a:r>
              <a:rPr lang="pt-BR" sz="2000" dirty="0" err="1"/>
              <a:t>on</a:t>
            </a:r>
            <a:r>
              <a:rPr lang="pt-BR" sz="2000" dirty="0"/>
              <a:t> </a:t>
            </a:r>
            <a:r>
              <a:rPr lang="pt-BR" sz="2000" dirty="0" err="1"/>
              <a:t>the</a:t>
            </a:r>
            <a:r>
              <a:rPr lang="pt-BR" sz="2000" dirty="0"/>
              <a:t> </a:t>
            </a:r>
            <a:r>
              <a:rPr lang="pt-BR" sz="2000" dirty="0" err="1"/>
              <a:t>array</a:t>
            </a:r>
            <a:r>
              <a:rPr lang="pt-BR" sz="2000" dirty="0"/>
              <a:t> </a:t>
            </a:r>
            <a:r>
              <a:rPr lang="pt-BR" sz="2000" dirty="0" err="1"/>
              <a:t>from</a:t>
            </a:r>
            <a:r>
              <a:rPr lang="pt-BR" sz="2000" dirty="0"/>
              <a:t> (a). </a:t>
            </a:r>
            <a:r>
              <a:rPr lang="pt-BR" sz="2000" dirty="0" err="1"/>
              <a:t>You</a:t>
            </a:r>
            <a:r>
              <a:rPr lang="pt-BR" sz="2000" dirty="0"/>
              <a:t> </a:t>
            </a:r>
            <a:r>
              <a:rPr lang="pt-BR" sz="2000" dirty="0" err="1"/>
              <a:t>may</a:t>
            </a:r>
            <a:r>
              <a:rPr lang="pt-BR" sz="2000" dirty="0"/>
              <a:t> use </a:t>
            </a:r>
            <a:r>
              <a:rPr lang="pt-BR" sz="2000" dirty="0" err="1"/>
              <a:t>whatever</a:t>
            </a:r>
            <a:r>
              <a:rPr lang="pt-BR" sz="2000" dirty="0"/>
              <a:t> </a:t>
            </a:r>
            <a:r>
              <a:rPr lang="pt-BR" sz="2000" dirty="0" err="1"/>
              <a:t>partitioning</a:t>
            </a:r>
            <a:r>
              <a:rPr lang="pt-BR" sz="2000" dirty="0"/>
              <a:t> </a:t>
            </a:r>
            <a:r>
              <a:rPr lang="pt-BR" sz="2000" dirty="0" err="1"/>
              <a:t>strategy</a:t>
            </a:r>
            <a:r>
              <a:rPr lang="pt-BR" sz="2000" dirty="0"/>
              <a:t> </a:t>
            </a:r>
            <a:r>
              <a:rPr lang="pt-BR" sz="2000" dirty="0" err="1"/>
              <a:t>you</a:t>
            </a:r>
            <a:r>
              <a:rPr lang="pt-BR" sz="2000" dirty="0"/>
              <a:t> </a:t>
            </a:r>
            <a:r>
              <a:rPr lang="pt-BR" sz="2000" dirty="0" err="1"/>
              <a:t>like</a:t>
            </a:r>
            <a:endParaRPr lang="pt-BR" sz="2000" dirty="0"/>
          </a:p>
          <a:p>
            <a:pPr marL="514350" indent="-514350">
              <a:spcBef>
                <a:spcPts val="800"/>
              </a:spcBef>
              <a:buAutoNum type="alphaLcParenBoth"/>
            </a:pPr>
            <a:r>
              <a:rPr lang="pt-BR" sz="2000" dirty="0"/>
              <a:t> </a:t>
            </a:r>
            <a:r>
              <a:rPr lang="pt-BR" sz="2000" dirty="0" err="1"/>
              <a:t>Perform</a:t>
            </a:r>
            <a:r>
              <a:rPr lang="pt-BR" sz="2000" dirty="0"/>
              <a:t> </a:t>
            </a:r>
            <a:r>
              <a:rPr lang="pt-BR" sz="2000" dirty="0" err="1"/>
              <a:t>Mergesort</a:t>
            </a:r>
            <a:r>
              <a:rPr lang="pt-BR" sz="2000" dirty="0"/>
              <a:t> </a:t>
            </a:r>
            <a:r>
              <a:rPr lang="pt-BR" sz="2000" dirty="0" err="1"/>
              <a:t>on</a:t>
            </a:r>
            <a:r>
              <a:rPr lang="pt-BR" sz="2000" dirty="0"/>
              <a:t> </a:t>
            </a:r>
            <a:r>
              <a:rPr lang="pt-BR" sz="2000" dirty="0" err="1"/>
              <a:t>the</a:t>
            </a:r>
            <a:r>
              <a:rPr lang="pt-BR" sz="2000" dirty="0"/>
              <a:t> </a:t>
            </a:r>
            <a:r>
              <a:rPr lang="pt-BR" sz="2000" dirty="0" err="1"/>
              <a:t>array</a:t>
            </a:r>
            <a:r>
              <a:rPr lang="pt-BR" sz="2000" dirty="0"/>
              <a:t> </a:t>
            </a:r>
            <a:r>
              <a:rPr lang="pt-BR" sz="2000" dirty="0" err="1"/>
              <a:t>from</a:t>
            </a:r>
            <a:r>
              <a:rPr lang="pt-BR" sz="2000" dirty="0"/>
              <a:t> (a).</a:t>
            </a:r>
            <a:endParaRPr lang="en-US" sz="20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39</a:t>
            </a:fld>
            <a:endParaRPr lang="en-US" dirty="0"/>
          </a:p>
        </p:txBody>
      </p:sp>
    </p:spTree>
    <p:extLst>
      <p:ext uri="{BB962C8B-B14F-4D97-AF65-F5344CB8AC3E}">
        <p14:creationId xmlns:p14="http://schemas.microsoft.com/office/powerpoint/2010/main" val="1751765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33FB-C4E5-F656-7707-DE1CFD2BDFAF}"/>
              </a:ext>
            </a:extLst>
          </p:cNvPr>
          <p:cNvSpPr>
            <a:spLocks noGrp="1"/>
          </p:cNvSpPr>
          <p:nvPr>
            <p:ph type="title"/>
          </p:nvPr>
        </p:nvSpPr>
        <p:spPr/>
        <p:txBody>
          <a:bodyPr/>
          <a:lstStyle/>
          <a:p>
            <a:r>
              <a:rPr lang="en-US" dirty="0"/>
              <a:t>DP: how to start </a:t>
            </a:r>
          </a:p>
        </p:txBody>
      </p:sp>
      <p:sp>
        <p:nvSpPr>
          <p:cNvPr id="3" name="Content Placeholder 2">
            <a:extLst>
              <a:ext uri="{FF2B5EF4-FFF2-40B4-BE49-F238E27FC236}">
                <a16:creationId xmlns:a16="http://schemas.microsoft.com/office/drawing/2014/main" id="{E06F73F7-F7FC-E6DA-AF9E-5B547CD5108D}"/>
              </a:ext>
            </a:extLst>
          </p:cNvPr>
          <p:cNvSpPr>
            <a:spLocks noGrp="1"/>
          </p:cNvSpPr>
          <p:nvPr>
            <p:ph idx="1"/>
          </p:nvPr>
        </p:nvSpPr>
        <p:spPr/>
        <p:txBody>
          <a:bodyPr/>
          <a:lstStyle/>
          <a:p>
            <a:pPr marL="0" indent="0">
              <a:spcBef>
                <a:spcPts val="1200"/>
              </a:spcBef>
              <a:buNone/>
            </a:pPr>
            <a:r>
              <a:rPr lang="en-US" dirty="0">
                <a:solidFill>
                  <a:srgbClr val="000090"/>
                </a:solidFill>
              </a:rPr>
              <a:t>The most important steps in DP are to work out:</a:t>
            </a:r>
          </a:p>
          <a:p>
            <a:pPr>
              <a:spcBef>
                <a:spcPts val="1200"/>
              </a:spcBef>
            </a:pPr>
            <a:r>
              <a:rPr lang="en-US" dirty="0">
                <a:solidFill>
                  <a:srgbClr val="000090"/>
                </a:solidFill>
              </a:rPr>
              <a:t>the </a:t>
            </a:r>
            <a:r>
              <a:rPr lang="en-US" b="1" dirty="0">
                <a:solidFill>
                  <a:srgbClr val="000090"/>
                </a:solidFill>
              </a:rPr>
              <a:t>problem parameters </a:t>
            </a:r>
            <a:r>
              <a:rPr lang="en-US" dirty="0">
                <a:solidFill>
                  <a:srgbClr val="000090"/>
                </a:solidFill>
              </a:rPr>
              <a:t>(such as n in fib(n)), and </a:t>
            </a:r>
          </a:p>
          <a:p>
            <a:pPr>
              <a:spcBef>
                <a:spcPts val="1200"/>
              </a:spcBef>
            </a:pPr>
            <a:r>
              <a:rPr lang="en-US" dirty="0">
                <a:solidFill>
                  <a:srgbClr val="000090"/>
                </a:solidFill>
              </a:rPr>
              <a:t>the </a:t>
            </a:r>
            <a:r>
              <a:rPr lang="en-US" b="1" dirty="0">
                <a:solidFill>
                  <a:srgbClr val="000090"/>
                </a:solidFill>
              </a:rPr>
              <a:t>relationship</a:t>
            </a:r>
            <a:r>
              <a:rPr lang="en-US" dirty="0">
                <a:solidFill>
                  <a:srgbClr val="000090"/>
                </a:solidFill>
              </a:rPr>
              <a:t> between the solution for larger and for smaller parameters (such as fib(n)= fib(n-1)+fib(n-2) )</a:t>
            </a:r>
          </a:p>
          <a:p>
            <a:pPr>
              <a:spcBef>
                <a:spcPts val="1200"/>
              </a:spcBef>
            </a:pPr>
            <a:endParaRPr lang="en-US" dirty="0">
              <a:solidFill>
                <a:srgbClr val="000090"/>
              </a:solidFill>
            </a:endParaRPr>
          </a:p>
          <a:p>
            <a:pPr marL="0" indent="0">
              <a:spcBef>
                <a:spcPts val="1200"/>
              </a:spcBef>
              <a:buNone/>
            </a:pPr>
            <a:r>
              <a:rPr lang="en-US" dirty="0"/>
              <a:t>Sometimes, solving small-size subproblems manually helps in building the relationship between small and large sizes: </a:t>
            </a:r>
            <a:r>
              <a:rPr lang="en-US" i="1" dirty="0"/>
              <a:t>use both top-down and bottom-up reasoning when building the relationship</a:t>
            </a:r>
            <a:r>
              <a:rPr lang="en-US" dirty="0"/>
              <a:t>.</a:t>
            </a:r>
          </a:p>
          <a:p>
            <a:pPr marL="0" indent="0">
              <a:buNone/>
            </a:pPr>
            <a:endParaRPr lang="en-US" dirty="0"/>
          </a:p>
        </p:txBody>
      </p:sp>
      <p:sp>
        <p:nvSpPr>
          <p:cNvPr id="4" name="Date Placeholder 3">
            <a:extLst>
              <a:ext uri="{FF2B5EF4-FFF2-40B4-BE49-F238E27FC236}">
                <a16:creationId xmlns:a16="http://schemas.microsoft.com/office/drawing/2014/main" id="{1271A221-4836-4426-0557-F33725E60821}"/>
              </a:ext>
            </a:extLst>
          </p:cNvPr>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a:extLst>
              <a:ext uri="{FF2B5EF4-FFF2-40B4-BE49-F238E27FC236}">
                <a16:creationId xmlns:a16="http://schemas.microsoft.com/office/drawing/2014/main" id="{28F6E2E3-2A34-E664-F844-18925CDE5397}"/>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DE4952D3-102D-8EB3-F019-8D18ACC1E264}"/>
              </a:ext>
            </a:extLst>
          </p:cNvPr>
          <p:cNvSpPr>
            <a:spLocks noGrp="1"/>
          </p:cNvSpPr>
          <p:nvPr>
            <p:ph type="sldNum" sz="quarter" idx="12"/>
          </p:nvPr>
        </p:nvSpPr>
        <p:spPr/>
        <p:txBody>
          <a:bodyPr/>
          <a:lstStyle/>
          <a:p>
            <a:pPr>
              <a:defRPr/>
            </a:pPr>
            <a:fld id="{F9610808-8E44-6F46-B441-732A53FE435D}" type="slidenum">
              <a:rPr lang="en-US" smtClean="0"/>
              <a:pPr>
                <a:defRPr/>
              </a:pPr>
              <a:t>4</a:t>
            </a:fld>
            <a:endParaRPr lang="en-US" dirty="0"/>
          </a:p>
        </p:txBody>
      </p:sp>
    </p:spTree>
    <p:extLst>
      <p:ext uri="{BB962C8B-B14F-4D97-AF65-F5344CB8AC3E}">
        <p14:creationId xmlns:p14="http://schemas.microsoft.com/office/powerpoint/2010/main" val="344196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lstStyle/>
          <a:p>
            <a:r>
              <a:rPr lang="en-US" dirty="0"/>
              <a:t>Implement the baked bean bundles problem. You can use </a:t>
            </a:r>
            <a:r>
              <a:rPr lang="en-US" dirty="0" err="1"/>
              <a:t>input.txt</a:t>
            </a:r>
            <a:r>
              <a:rPr lang="en-US" dirty="0"/>
              <a:t> from LMS for the input data</a:t>
            </a:r>
          </a:p>
          <a:p>
            <a:r>
              <a:rPr lang="en-US" dirty="0"/>
              <a:t>Notes:</a:t>
            </a:r>
          </a:p>
          <a:p>
            <a:pPr lvl="1"/>
            <a:r>
              <a:rPr lang="en-US" dirty="0"/>
              <a:t>the program will be short, </a:t>
            </a:r>
          </a:p>
          <a:p>
            <a:pPr lvl="1"/>
            <a:r>
              <a:rPr lang="en-US" dirty="0"/>
              <a:t>the solution is supplied in LMS, but:</a:t>
            </a:r>
          </a:p>
          <a:p>
            <a:pPr lvl="1"/>
            <a:r>
              <a:rPr lang="en-US" dirty="0"/>
              <a:t>try not to use it, and build your code from scratch first </a:t>
            </a:r>
            <a:r>
              <a:rPr lang="en-US" dirty="0">
                <a:sym typeface="Wingdings" pitchFamily="2" charset="2"/>
              </a:rPr>
              <a:t> a good way to understand &amp; remember DP</a:t>
            </a:r>
            <a:r>
              <a:rPr lang="en-US" dirty="0"/>
              <a:t>.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40</a:t>
            </a:fld>
            <a:endParaRPr lang="en-US" dirty="0"/>
          </a:p>
        </p:txBody>
      </p:sp>
    </p:spTree>
    <p:extLst>
      <p:ext uri="{BB962C8B-B14F-4D97-AF65-F5344CB8AC3E}">
        <p14:creationId xmlns:p14="http://schemas.microsoft.com/office/powerpoint/2010/main" val="4186440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0C424-DC76-5344-2CE1-BB264315C199}"/>
              </a:ext>
            </a:extLst>
          </p:cNvPr>
          <p:cNvSpPr>
            <a:spLocks noGrp="1"/>
          </p:cNvSpPr>
          <p:nvPr>
            <p:ph type="title"/>
          </p:nvPr>
        </p:nvSpPr>
        <p:spPr>
          <a:xfrm>
            <a:off x="265113" y="107951"/>
            <a:ext cx="8623300" cy="440729"/>
          </a:xfrm>
        </p:spPr>
        <p:txBody>
          <a:bodyPr/>
          <a:lstStyle/>
          <a:p>
            <a:r>
              <a:rPr lang="en-US" sz="2400" dirty="0"/>
              <a:t>sample pseudocode: </a:t>
            </a:r>
            <a:r>
              <a:rPr lang="en-US" sz="2400" dirty="0" err="1"/>
              <a:t>insertTree</a:t>
            </a:r>
            <a:r>
              <a:rPr lang="en-US" sz="2400" dirty="0"/>
              <a:t> of the skeleton</a:t>
            </a:r>
          </a:p>
        </p:txBody>
      </p:sp>
      <p:sp>
        <p:nvSpPr>
          <p:cNvPr id="4" name="Date Placeholder 3">
            <a:extLst>
              <a:ext uri="{FF2B5EF4-FFF2-40B4-BE49-F238E27FC236}">
                <a16:creationId xmlns:a16="http://schemas.microsoft.com/office/drawing/2014/main" id="{3C6C6345-72DA-E035-C852-2507B55D7CFC}"/>
              </a:ext>
            </a:extLst>
          </p:cNvPr>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a:extLst>
              <a:ext uri="{FF2B5EF4-FFF2-40B4-BE49-F238E27FC236}">
                <a16:creationId xmlns:a16="http://schemas.microsoft.com/office/drawing/2014/main" id="{1FE6261D-D157-AB4E-2A58-E05576238630}"/>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FEB0654C-025C-774B-E17D-6747D7AC4365}"/>
              </a:ext>
            </a:extLst>
          </p:cNvPr>
          <p:cNvSpPr>
            <a:spLocks noGrp="1"/>
          </p:cNvSpPr>
          <p:nvPr>
            <p:ph type="sldNum" sz="quarter" idx="12"/>
          </p:nvPr>
        </p:nvSpPr>
        <p:spPr/>
        <p:txBody>
          <a:bodyPr/>
          <a:lstStyle/>
          <a:p>
            <a:pPr>
              <a:defRPr/>
            </a:pPr>
            <a:fld id="{F9610808-8E44-6F46-B441-732A53FE435D}" type="slidenum">
              <a:rPr lang="en-US" smtClean="0"/>
              <a:pPr>
                <a:defRPr/>
              </a:pPr>
              <a:t>41</a:t>
            </a:fld>
            <a:endParaRPr lang="en-US" dirty="0"/>
          </a:p>
        </p:txBody>
      </p:sp>
      <p:graphicFrame>
        <p:nvGraphicFramePr>
          <p:cNvPr id="7" name="Content Placeholder 6">
            <a:extLst>
              <a:ext uri="{FF2B5EF4-FFF2-40B4-BE49-F238E27FC236}">
                <a16:creationId xmlns:a16="http://schemas.microsoft.com/office/drawing/2014/main" id="{35FEFCAB-B4B7-24A0-A2DC-0C9CFD30BBA0}"/>
              </a:ext>
            </a:extLst>
          </p:cNvPr>
          <p:cNvGraphicFramePr>
            <a:graphicFrameLocks noGrp="1"/>
          </p:cNvGraphicFramePr>
          <p:nvPr>
            <p:ph idx="1"/>
            <p:extLst>
              <p:ext uri="{D42A27DB-BD31-4B8C-83A1-F6EECF244321}">
                <p14:modId xmlns:p14="http://schemas.microsoft.com/office/powerpoint/2010/main" val="2252007389"/>
              </p:ext>
            </p:extLst>
          </p:nvPr>
        </p:nvGraphicFramePr>
        <p:xfrm>
          <a:off x="306990" y="692696"/>
          <a:ext cx="8623299" cy="1746448"/>
        </p:xfrm>
        <a:graphic>
          <a:graphicData uri="http://schemas.openxmlformats.org/drawingml/2006/table">
            <a:tbl>
              <a:tblPr firstRow="1" bandRow="1">
                <a:tableStyleId>{C4B1156A-380E-4F78-BDF5-A606A8083BF9}</a:tableStyleId>
              </a:tblPr>
              <a:tblGrid>
                <a:gridCol w="8623299">
                  <a:extLst>
                    <a:ext uri="{9D8B030D-6E8A-4147-A177-3AD203B41FA5}">
                      <a16:colId xmlns:a16="http://schemas.microsoft.com/office/drawing/2014/main" val="960031859"/>
                    </a:ext>
                  </a:extLst>
                </a:gridCol>
              </a:tblGrid>
              <a:tr h="310950">
                <a:tc>
                  <a:txBody>
                    <a:bodyPr/>
                    <a:lstStyle/>
                    <a:p>
                      <a:pPr algn="ctr"/>
                      <a:r>
                        <a:rPr lang="en-US" sz="1400" dirty="0"/>
                        <a:t>Notes</a:t>
                      </a:r>
                    </a:p>
                  </a:txBody>
                  <a:tcPr/>
                </a:tc>
                <a:extLst>
                  <a:ext uri="{0D108BD9-81ED-4DB2-BD59-A6C34878D82A}">
                    <a16:rowId xmlns:a16="http://schemas.microsoft.com/office/drawing/2014/main" val="2153016604"/>
                  </a:ext>
                </a:extLst>
              </a:tr>
              <a:tr h="1435498">
                <a:tc>
                  <a:txBody>
                    <a:bodyPr/>
                    <a:lstStyle/>
                    <a:p>
                      <a:r>
                        <a:rPr lang="en-US" sz="1400" dirty="0">
                          <a:latin typeface="Courier" pitchFamily="2" charset="0"/>
                        </a:rPr>
                        <a:t># suppose tree node is {</a:t>
                      </a:r>
                      <a:r>
                        <a:rPr lang="en-US" sz="1400" dirty="0" err="1">
                          <a:latin typeface="Courier" pitchFamily="2" charset="0"/>
                        </a:rPr>
                        <a:t>nVal,val</a:t>
                      </a:r>
                      <a:r>
                        <a:rPr lang="en-US" sz="1400" dirty="0">
                          <a:latin typeface="Courier" pitchFamily="2" charset="0"/>
                        </a:rPr>
                        <a:t>[1..3],child[0..3]} where</a:t>
                      </a:r>
                    </a:p>
                    <a:p>
                      <a:r>
                        <a:rPr lang="en-US" sz="1400" dirty="0">
                          <a:latin typeface="Courier" pitchFamily="2" charset="0"/>
                        </a:rPr>
                        <a:t>#     - </a:t>
                      </a:r>
                      <a:r>
                        <a:rPr lang="en-US" sz="1400" dirty="0" err="1">
                          <a:latin typeface="Courier" pitchFamily="2" charset="0"/>
                        </a:rPr>
                        <a:t>nVal</a:t>
                      </a:r>
                      <a:r>
                        <a:rPr lang="en-US" sz="1400" dirty="0">
                          <a:latin typeface="Courier" pitchFamily="2" charset="0"/>
                        </a:rPr>
                        <a:t> is the number of keys in the node</a:t>
                      </a:r>
                    </a:p>
                    <a:p>
                      <a:r>
                        <a:rPr lang="en-US" sz="1400" dirty="0">
                          <a:latin typeface="Courier" pitchFamily="2" charset="0"/>
                        </a:rPr>
                        <a:t>#     - </a:t>
                      </a:r>
                      <a:r>
                        <a:rPr lang="en-US" sz="1400" dirty="0" err="1">
                          <a:latin typeface="Courier" pitchFamily="2" charset="0"/>
                        </a:rPr>
                        <a:t>val</a:t>
                      </a:r>
                      <a:r>
                        <a:rPr lang="en-US" sz="1400" dirty="0">
                          <a:latin typeface="Courier" pitchFamily="2" charset="0"/>
                        </a:rPr>
                        <a:t>[1..3] is array of the node's keys </a:t>
                      </a:r>
                    </a:p>
                    <a:p>
                      <a:r>
                        <a:rPr lang="en-US" sz="1400" dirty="0">
                          <a:latin typeface="Courier" pitchFamily="2" charset="0"/>
                        </a:rPr>
                        <a:t>#     - child[0..3] is array of the node's children</a:t>
                      </a:r>
                    </a:p>
                    <a:p>
                      <a:r>
                        <a:rPr lang="en-US" sz="1400" dirty="0">
                          <a:latin typeface="Courier" pitchFamily="2" charset="0"/>
                        </a:rPr>
                        <a:t># also suppose that "-" denotes an unused slot in the array </a:t>
                      </a:r>
                      <a:r>
                        <a:rPr lang="en-US" sz="1400" dirty="0" err="1">
                          <a:latin typeface="Courier" pitchFamily="2" charset="0"/>
                        </a:rPr>
                        <a:t>val</a:t>
                      </a:r>
                      <a:r>
                        <a:rPr lang="en-US" sz="1400" dirty="0">
                          <a:latin typeface="Courier" pitchFamily="2" charset="0"/>
                        </a:rPr>
                        <a:t>[]</a:t>
                      </a:r>
                    </a:p>
                  </a:txBody>
                  <a:tcPr/>
                </a:tc>
                <a:extLst>
                  <a:ext uri="{0D108BD9-81ED-4DB2-BD59-A6C34878D82A}">
                    <a16:rowId xmlns:a16="http://schemas.microsoft.com/office/drawing/2014/main" val="2249987563"/>
                  </a:ext>
                </a:extLst>
              </a:tr>
            </a:tbl>
          </a:graphicData>
        </a:graphic>
      </p:graphicFrame>
      <p:graphicFrame>
        <p:nvGraphicFramePr>
          <p:cNvPr id="8" name="Content Placeholder 6">
            <a:extLst>
              <a:ext uri="{FF2B5EF4-FFF2-40B4-BE49-F238E27FC236}">
                <a16:creationId xmlns:a16="http://schemas.microsoft.com/office/drawing/2014/main" id="{452B94FE-8C27-B532-E32A-22A123FDE714}"/>
              </a:ext>
            </a:extLst>
          </p:cNvPr>
          <p:cNvGraphicFramePr>
            <a:graphicFrameLocks/>
          </p:cNvGraphicFramePr>
          <p:nvPr>
            <p:extLst>
              <p:ext uri="{D42A27DB-BD31-4B8C-83A1-F6EECF244321}">
                <p14:modId xmlns:p14="http://schemas.microsoft.com/office/powerpoint/2010/main" val="2571109485"/>
              </p:ext>
            </p:extLst>
          </p:nvPr>
        </p:nvGraphicFramePr>
        <p:xfrm>
          <a:off x="306989" y="2780928"/>
          <a:ext cx="8623299" cy="2749350"/>
        </p:xfrm>
        <a:graphic>
          <a:graphicData uri="http://schemas.openxmlformats.org/drawingml/2006/table">
            <a:tbl>
              <a:tblPr firstRow="1" bandRow="1">
                <a:tableStyleId>{C4B1156A-380E-4F78-BDF5-A606A8083BF9}</a:tableStyleId>
              </a:tblPr>
              <a:tblGrid>
                <a:gridCol w="8623299">
                  <a:extLst>
                    <a:ext uri="{9D8B030D-6E8A-4147-A177-3AD203B41FA5}">
                      <a16:colId xmlns:a16="http://schemas.microsoft.com/office/drawing/2014/main" val="960031859"/>
                    </a:ext>
                  </a:extLst>
                </a:gridCol>
              </a:tblGrid>
              <a:tr h="310950">
                <a:tc>
                  <a:txBody>
                    <a:bodyPr/>
                    <a:lstStyle/>
                    <a:p>
                      <a:pPr algn="ctr"/>
                      <a:r>
                        <a:rPr lang="en-US" sz="1400" kern="1200" dirty="0">
                          <a:solidFill>
                            <a:srgbClr val="080FAC"/>
                          </a:solidFill>
                          <a:latin typeface="Courier" pitchFamily="2" charset="0"/>
                          <a:ea typeface="+mn-ea"/>
                          <a:cs typeface="+mn-cs"/>
                        </a:rPr>
                        <a:t>insert</a:t>
                      </a:r>
                      <a:r>
                        <a:rPr lang="en-US" sz="1400" dirty="0"/>
                        <a:t> = skeleton’s </a:t>
                      </a:r>
                      <a:r>
                        <a:rPr lang="en-US" sz="1400" dirty="0" err="1">
                          <a:solidFill>
                            <a:srgbClr val="C00000"/>
                          </a:solidFill>
                        </a:rPr>
                        <a:t>insertTree</a:t>
                      </a:r>
                      <a:endParaRPr lang="en-US" sz="1400" dirty="0">
                        <a:solidFill>
                          <a:srgbClr val="C00000"/>
                        </a:solidFill>
                      </a:endParaRPr>
                    </a:p>
                  </a:txBody>
                  <a:tcPr/>
                </a:tc>
                <a:extLst>
                  <a:ext uri="{0D108BD9-81ED-4DB2-BD59-A6C34878D82A}">
                    <a16:rowId xmlns:a16="http://schemas.microsoft.com/office/drawing/2014/main" val="2153016604"/>
                  </a:ext>
                </a:extLst>
              </a:tr>
              <a:tr h="1435498">
                <a:tc>
                  <a:txBody>
                    <a:bodyPr/>
                    <a:lstStyle/>
                    <a:p>
                      <a:r>
                        <a:rPr lang="en-US" sz="1400" dirty="0">
                          <a:latin typeface="Courier" pitchFamily="2" charset="0"/>
                        </a:rPr>
                        <a:t># insert </a:t>
                      </a:r>
                      <a:r>
                        <a:rPr lang="en-US" sz="1400" dirty="0" err="1">
                          <a:latin typeface="Courier" pitchFamily="2" charset="0"/>
                        </a:rPr>
                        <a:t>val</a:t>
                      </a:r>
                      <a:r>
                        <a:rPr lang="en-US" sz="1400" dirty="0">
                          <a:latin typeface="Courier" pitchFamily="2" charset="0"/>
                        </a:rPr>
                        <a:t> into t, where t is the root node of a 234 tree </a:t>
                      </a:r>
                    </a:p>
                    <a:p>
                      <a:r>
                        <a:rPr lang="en-US" sz="1400" dirty="0">
                          <a:solidFill>
                            <a:srgbClr val="080FAC"/>
                          </a:solidFill>
                          <a:latin typeface="Courier" pitchFamily="2" charset="0"/>
                        </a:rPr>
                        <a:t>function insert(t, </a:t>
                      </a:r>
                      <a:r>
                        <a:rPr lang="en-US" sz="1400" dirty="0" err="1">
                          <a:solidFill>
                            <a:srgbClr val="080FAC"/>
                          </a:solidFill>
                          <a:latin typeface="Courier" pitchFamily="2" charset="0"/>
                        </a:rPr>
                        <a:t>val</a:t>
                      </a:r>
                      <a:r>
                        <a:rPr lang="en-US" sz="1400" dirty="0">
                          <a:solidFill>
                            <a:srgbClr val="080FAC"/>
                          </a:solidFill>
                          <a:latin typeface="Courier" pitchFamily="2" charset="0"/>
                        </a:rPr>
                        <a:t>)</a:t>
                      </a:r>
                    </a:p>
                    <a:p>
                      <a:r>
                        <a:rPr lang="en-US" sz="1400" dirty="0">
                          <a:solidFill>
                            <a:srgbClr val="080FAC"/>
                          </a:solidFill>
                          <a:latin typeface="Courier" pitchFamily="2" charset="0"/>
                        </a:rPr>
                        <a:t>  if t = nil then</a:t>
                      </a:r>
                    </a:p>
                    <a:p>
                      <a:r>
                        <a:rPr lang="en-US" sz="1400" dirty="0">
                          <a:solidFill>
                            <a:srgbClr val="080FAC"/>
                          </a:solidFill>
                          <a:latin typeface="Courier" pitchFamily="2" charset="0"/>
                        </a:rPr>
                        <a:t>    return {1, {</a:t>
                      </a:r>
                      <a:r>
                        <a:rPr lang="en-US" sz="1400" dirty="0" err="1">
                          <a:solidFill>
                            <a:srgbClr val="080FAC"/>
                          </a:solidFill>
                          <a:latin typeface="Courier" pitchFamily="2" charset="0"/>
                        </a:rPr>
                        <a:t>val</a:t>
                      </a:r>
                      <a:r>
                        <a:rPr lang="en-US" sz="1400" dirty="0">
                          <a:solidFill>
                            <a:srgbClr val="080FAC"/>
                          </a:solidFill>
                          <a:latin typeface="Courier" pitchFamily="2" charset="0"/>
                        </a:rPr>
                        <a:t>,-,-},{nil, nil, nil, nil}}</a:t>
                      </a:r>
                    </a:p>
                    <a:p>
                      <a:r>
                        <a:rPr lang="en-US" sz="1400" dirty="0">
                          <a:solidFill>
                            <a:srgbClr val="080FAC"/>
                          </a:solidFill>
                          <a:latin typeface="Courier" pitchFamily="2" charset="0"/>
                        </a:rPr>
                        <a:t>  if </a:t>
                      </a:r>
                      <a:r>
                        <a:rPr lang="en-US" sz="1400" dirty="0" err="1">
                          <a:solidFill>
                            <a:srgbClr val="080FAC"/>
                          </a:solidFill>
                          <a:latin typeface="Courier" pitchFamily="2" charset="0"/>
                        </a:rPr>
                        <a:t>t.nVal</a:t>
                      </a:r>
                      <a:r>
                        <a:rPr lang="en-US" sz="1400" dirty="0">
                          <a:solidFill>
                            <a:srgbClr val="080FAC"/>
                          </a:solidFill>
                          <a:latin typeface="Courier" pitchFamily="2" charset="0"/>
                        </a:rPr>
                        <a:t> = 3 then</a:t>
                      </a:r>
                    </a:p>
                    <a:p>
                      <a:r>
                        <a:rPr lang="en-US" sz="1400" dirty="0">
                          <a:solidFill>
                            <a:srgbClr val="080FAC"/>
                          </a:solidFill>
                          <a:latin typeface="Courier" pitchFamily="2" charset="0"/>
                        </a:rPr>
                        <a:t>    </a:t>
                      </a:r>
                      <a:r>
                        <a:rPr lang="en-US" sz="1400" kern="1200" dirty="0">
                          <a:solidFill>
                            <a:schemeClr val="dk1"/>
                          </a:solidFill>
                          <a:latin typeface="Courier" pitchFamily="2" charset="0"/>
                          <a:ea typeface="+mn-ea"/>
                          <a:cs typeface="+mn-cs"/>
                        </a:rPr>
                        <a:t># root is full, split and build new root</a:t>
                      </a:r>
                    </a:p>
                    <a:p>
                      <a:r>
                        <a:rPr lang="en-US" sz="1400" dirty="0">
                          <a:solidFill>
                            <a:srgbClr val="080FAC"/>
                          </a:solidFill>
                          <a:latin typeface="Courier" pitchFamily="2" charset="0"/>
                        </a:rPr>
                        <a:t>    left  := {1, {</a:t>
                      </a:r>
                      <a:r>
                        <a:rPr lang="en-US" sz="1400" dirty="0" err="1">
                          <a:solidFill>
                            <a:srgbClr val="080FAC"/>
                          </a:solidFill>
                          <a:latin typeface="Courier" pitchFamily="2" charset="0"/>
                        </a:rPr>
                        <a:t>t.val</a:t>
                      </a:r>
                      <a:r>
                        <a:rPr lang="en-US" sz="1400" dirty="0">
                          <a:solidFill>
                            <a:srgbClr val="080FAC"/>
                          </a:solidFill>
                          <a:latin typeface="Courier" pitchFamily="2" charset="0"/>
                        </a:rPr>
                        <a:t>[1],-,-}, {</a:t>
                      </a:r>
                      <a:r>
                        <a:rPr lang="en-US" sz="1400" dirty="0" err="1">
                          <a:solidFill>
                            <a:srgbClr val="080FAC"/>
                          </a:solidFill>
                          <a:latin typeface="Courier" pitchFamily="2" charset="0"/>
                        </a:rPr>
                        <a:t>t.child</a:t>
                      </a:r>
                      <a:r>
                        <a:rPr lang="en-US" sz="1400" dirty="0">
                          <a:solidFill>
                            <a:srgbClr val="080FAC"/>
                          </a:solidFill>
                          <a:latin typeface="Courier" pitchFamily="2" charset="0"/>
                        </a:rPr>
                        <a:t>[0], </a:t>
                      </a:r>
                      <a:r>
                        <a:rPr lang="en-US" sz="1400" dirty="0" err="1">
                          <a:solidFill>
                            <a:srgbClr val="080FAC"/>
                          </a:solidFill>
                          <a:latin typeface="Courier" pitchFamily="2" charset="0"/>
                        </a:rPr>
                        <a:t>t.child</a:t>
                      </a:r>
                      <a:r>
                        <a:rPr lang="en-US" sz="1400" dirty="0">
                          <a:solidFill>
                            <a:srgbClr val="080FAC"/>
                          </a:solidFill>
                          <a:latin typeface="Courier" pitchFamily="2" charset="0"/>
                        </a:rPr>
                        <a:t>[1], nil, nil}}</a:t>
                      </a:r>
                    </a:p>
                    <a:p>
                      <a:r>
                        <a:rPr lang="en-US" sz="1400" dirty="0">
                          <a:solidFill>
                            <a:srgbClr val="080FAC"/>
                          </a:solidFill>
                          <a:latin typeface="Courier" pitchFamily="2" charset="0"/>
                        </a:rPr>
                        <a:t>    right := {1, {</a:t>
                      </a:r>
                      <a:r>
                        <a:rPr lang="en-US" sz="1400" dirty="0" err="1">
                          <a:solidFill>
                            <a:srgbClr val="080FAC"/>
                          </a:solidFill>
                          <a:latin typeface="Courier" pitchFamily="2" charset="0"/>
                        </a:rPr>
                        <a:t>t.val</a:t>
                      </a:r>
                      <a:r>
                        <a:rPr lang="en-US" sz="1400" dirty="0">
                          <a:solidFill>
                            <a:srgbClr val="080FAC"/>
                          </a:solidFill>
                          <a:latin typeface="Courier" pitchFamily="2" charset="0"/>
                        </a:rPr>
                        <a:t>[3],-,-}, {</a:t>
                      </a:r>
                      <a:r>
                        <a:rPr lang="en-US" sz="1400" dirty="0" err="1">
                          <a:solidFill>
                            <a:srgbClr val="080FAC"/>
                          </a:solidFill>
                          <a:latin typeface="Courier" pitchFamily="2" charset="0"/>
                        </a:rPr>
                        <a:t>t.child</a:t>
                      </a:r>
                      <a:r>
                        <a:rPr lang="en-US" sz="1400" dirty="0">
                          <a:solidFill>
                            <a:srgbClr val="080FAC"/>
                          </a:solidFill>
                          <a:latin typeface="Courier" pitchFamily="2" charset="0"/>
                        </a:rPr>
                        <a:t>[2], </a:t>
                      </a:r>
                      <a:r>
                        <a:rPr lang="en-US" sz="1400" dirty="0" err="1">
                          <a:solidFill>
                            <a:srgbClr val="080FAC"/>
                          </a:solidFill>
                          <a:latin typeface="Courier" pitchFamily="2" charset="0"/>
                        </a:rPr>
                        <a:t>t.child</a:t>
                      </a:r>
                      <a:r>
                        <a:rPr lang="en-US" sz="1400" dirty="0">
                          <a:solidFill>
                            <a:srgbClr val="080FAC"/>
                          </a:solidFill>
                          <a:latin typeface="Courier" pitchFamily="2" charset="0"/>
                        </a:rPr>
                        <a:t>[3], nil, nil}}</a:t>
                      </a:r>
                    </a:p>
                    <a:p>
                      <a:r>
                        <a:rPr lang="en-US" sz="1400" dirty="0">
                          <a:solidFill>
                            <a:srgbClr val="080FAC"/>
                          </a:solidFill>
                          <a:latin typeface="Courier" pitchFamily="2" charset="0"/>
                        </a:rPr>
                        <a:t>    t := {1, {</a:t>
                      </a:r>
                      <a:r>
                        <a:rPr lang="en-US" sz="1400" dirty="0" err="1">
                          <a:solidFill>
                            <a:srgbClr val="080FAC"/>
                          </a:solidFill>
                          <a:latin typeface="Courier" pitchFamily="2" charset="0"/>
                        </a:rPr>
                        <a:t>t.val</a:t>
                      </a:r>
                      <a:r>
                        <a:rPr lang="en-US" sz="1400" dirty="0">
                          <a:solidFill>
                            <a:srgbClr val="080FAC"/>
                          </a:solidFill>
                          <a:latin typeface="Courier" pitchFamily="2" charset="0"/>
                        </a:rPr>
                        <a:t>[2],-,-}, {left, right, nil, nil}}</a:t>
                      </a:r>
                    </a:p>
                    <a:p>
                      <a:r>
                        <a:rPr lang="en-US" sz="1400" dirty="0">
                          <a:solidFill>
                            <a:srgbClr val="080FAC"/>
                          </a:solidFill>
                          <a:latin typeface="Courier" pitchFamily="2" charset="0"/>
                        </a:rPr>
                        <a:t>  </a:t>
                      </a:r>
                      <a:r>
                        <a:rPr lang="en-US" sz="1400" kern="1200" dirty="0">
                          <a:solidFill>
                            <a:schemeClr val="dk1"/>
                          </a:solidFill>
                          <a:latin typeface="Courier" pitchFamily="2" charset="0"/>
                          <a:ea typeface="+mn-ea"/>
                          <a:cs typeface="+mn-cs"/>
                        </a:rPr>
                        <a:t>#now root has at most 2 keys, do recursive insertion </a:t>
                      </a:r>
                      <a:r>
                        <a:rPr lang="en-US" sz="1400" dirty="0">
                          <a:solidFill>
                            <a:srgbClr val="080FAC"/>
                          </a:solidFill>
                          <a:latin typeface="Courier" pitchFamily="2" charset="0"/>
                        </a:rPr>
                        <a:t> </a:t>
                      </a:r>
                    </a:p>
                    <a:p>
                      <a:r>
                        <a:rPr lang="en-US" sz="1400" dirty="0">
                          <a:solidFill>
                            <a:srgbClr val="080FAC"/>
                          </a:solidFill>
                          <a:latin typeface="Courier" pitchFamily="2" charset="0"/>
                        </a:rPr>
                        <a:t>  return </a:t>
                      </a:r>
                      <a:r>
                        <a:rPr lang="en-US" sz="1400" dirty="0" err="1">
                          <a:solidFill>
                            <a:srgbClr val="080FAC"/>
                          </a:solidFill>
                          <a:latin typeface="Courier" pitchFamily="2" charset="0"/>
                        </a:rPr>
                        <a:t>insertRec</a:t>
                      </a:r>
                      <a:r>
                        <a:rPr lang="en-US" sz="1400" dirty="0">
                          <a:solidFill>
                            <a:srgbClr val="080FAC"/>
                          </a:solidFill>
                          <a:latin typeface="Courier" pitchFamily="2" charset="0"/>
                        </a:rPr>
                        <a:t>(t, </a:t>
                      </a:r>
                      <a:r>
                        <a:rPr lang="en-US" sz="1400" dirty="0" err="1">
                          <a:solidFill>
                            <a:srgbClr val="080FAC"/>
                          </a:solidFill>
                          <a:latin typeface="Courier" pitchFamily="2" charset="0"/>
                        </a:rPr>
                        <a:t>val</a:t>
                      </a:r>
                      <a:r>
                        <a:rPr lang="en-US" sz="1400" dirty="0">
                          <a:solidFill>
                            <a:srgbClr val="080FAC"/>
                          </a:solidFill>
                          <a:latin typeface="Courier" pitchFamily="2" charset="0"/>
                        </a:rPr>
                        <a:t>)</a:t>
                      </a:r>
                    </a:p>
                  </a:txBody>
                  <a:tcPr/>
                </a:tc>
                <a:extLst>
                  <a:ext uri="{0D108BD9-81ED-4DB2-BD59-A6C34878D82A}">
                    <a16:rowId xmlns:a16="http://schemas.microsoft.com/office/drawing/2014/main" val="2249987563"/>
                  </a:ext>
                </a:extLst>
              </a:tr>
            </a:tbl>
          </a:graphicData>
        </a:graphic>
      </p:graphicFrame>
      <p:sp>
        <p:nvSpPr>
          <p:cNvPr id="9" name="TextBox 8">
            <a:extLst>
              <a:ext uri="{FF2B5EF4-FFF2-40B4-BE49-F238E27FC236}">
                <a16:creationId xmlns:a16="http://schemas.microsoft.com/office/drawing/2014/main" id="{F80D741A-274E-2826-E7F5-F31D9AE9E171}"/>
              </a:ext>
            </a:extLst>
          </p:cNvPr>
          <p:cNvSpPr txBox="1"/>
          <p:nvPr/>
        </p:nvSpPr>
        <p:spPr>
          <a:xfrm>
            <a:off x="293688" y="5733256"/>
            <a:ext cx="8594725" cy="338554"/>
          </a:xfrm>
          <a:prstGeom prst="rect">
            <a:avLst/>
          </a:prstGeom>
          <a:noFill/>
        </p:spPr>
        <p:txBody>
          <a:bodyPr wrap="square" rtlCol="0">
            <a:spAutoFit/>
          </a:bodyPr>
          <a:lstStyle/>
          <a:p>
            <a:r>
              <a:rPr lang="en-US" sz="1600" i="1" dirty="0"/>
              <a:t>PS: I might have made mistakes in this and the next slide, please advise if you catch any.</a:t>
            </a:r>
          </a:p>
        </p:txBody>
      </p:sp>
    </p:spTree>
    <p:extLst>
      <p:ext uri="{BB962C8B-B14F-4D97-AF65-F5344CB8AC3E}">
        <p14:creationId xmlns:p14="http://schemas.microsoft.com/office/powerpoint/2010/main" val="3627798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A56FF29-01BA-45D7-F03F-CFC6B9DB3D8D}"/>
              </a:ext>
            </a:extLst>
          </p:cNvPr>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a:extLst>
              <a:ext uri="{FF2B5EF4-FFF2-40B4-BE49-F238E27FC236}">
                <a16:creationId xmlns:a16="http://schemas.microsoft.com/office/drawing/2014/main" id="{BAC2B321-F0B2-DF85-60E9-1E739C771ADE}"/>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FCA06D96-6DEE-01C0-14AF-31C89AA53BE9}"/>
              </a:ext>
            </a:extLst>
          </p:cNvPr>
          <p:cNvSpPr>
            <a:spLocks noGrp="1"/>
          </p:cNvSpPr>
          <p:nvPr>
            <p:ph type="sldNum" sz="quarter" idx="12"/>
          </p:nvPr>
        </p:nvSpPr>
        <p:spPr/>
        <p:txBody>
          <a:bodyPr/>
          <a:lstStyle/>
          <a:p>
            <a:pPr>
              <a:defRPr/>
            </a:pPr>
            <a:fld id="{F9610808-8E44-6F46-B441-732A53FE435D}" type="slidenum">
              <a:rPr lang="en-US" smtClean="0"/>
              <a:pPr>
                <a:defRPr/>
              </a:pPr>
              <a:t>42</a:t>
            </a:fld>
            <a:endParaRPr lang="en-US" dirty="0"/>
          </a:p>
        </p:txBody>
      </p:sp>
      <p:graphicFrame>
        <p:nvGraphicFramePr>
          <p:cNvPr id="7" name="Content Placeholder 6">
            <a:extLst>
              <a:ext uri="{FF2B5EF4-FFF2-40B4-BE49-F238E27FC236}">
                <a16:creationId xmlns:a16="http://schemas.microsoft.com/office/drawing/2014/main" id="{0E8F78BB-2C66-8D2F-FAF8-177849A7F315}"/>
              </a:ext>
            </a:extLst>
          </p:cNvPr>
          <p:cNvGraphicFramePr>
            <a:graphicFrameLocks/>
          </p:cNvGraphicFramePr>
          <p:nvPr>
            <p:extLst>
              <p:ext uri="{D42A27DB-BD31-4B8C-83A1-F6EECF244321}">
                <p14:modId xmlns:p14="http://schemas.microsoft.com/office/powerpoint/2010/main" val="1303042980"/>
              </p:ext>
            </p:extLst>
          </p:nvPr>
        </p:nvGraphicFramePr>
        <p:xfrm>
          <a:off x="260350" y="182481"/>
          <a:ext cx="8623299" cy="6376470"/>
        </p:xfrm>
        <a:graphic>
          <a:graphicData uri="http://schemas.openxmlformats.org/drawingml/2006/table">
            <a:tbl>
              <a:tblPr firstRow="1" bandRow="1">
                <a:tableStyleId>{C4B1156A-380E-4F78-BDF5-A606A8083BF9}</a:tableStyleId>
              </a:tblPr>
              <a:tblGrid>
                <a:gridCol w="8623299">
                  <a:extLst>
                    <a:ext uri="{9D8B030D-6E8A-4147-A177-3AD203B41FA5}">
                      <a16:colId xmlns:a16="http://schemas.microsoft.com/office/drawing/2014/main" val="960031859"/>
                    </a:ext>
                  </a:extLst>
                </a:gridCol>
              </a:tblGrid>
              <a:tr h="310950">
                <a:tc>
                  <a:txBody>
                    <a:bodyPr/>
                    <a:lstStyle/>
                    <a:p>
                      <a:pPr algn="ctr"/>
                      <a:r>
                        <a:rPr lang="en-US" sz="1400" kern="1200" dirty="0" err="1">
                          <a:solidFill>
                            <a:srgbClr val="080FAC"/>
                          </a:solidFill>
                          <a:latin typeface="Courier" pitchFamily="2" charset="0"/>
                          <a:ea typeface="+mn-ea"/>
                          <a:cs typeface="+mn-cs"/>
                        </a:rPr>
                        <a:t>insertRec</a:t>
                      </a:r>
                      <a:r>
                        <a:rPr lang="en-US" sz="1400" kern="1200" dirty="0">
                          <a:solidFill>
                            <a:srgbClr val="080FAC"/>
                          </a:solidFill>
                          <a:latin typeface="Courier" pitchFamily="2" charset="0"/>
                          <a:ea typeface="+mn-ea"/>
                          <a:cs typeface="+mn-cs"/>
                        </a:rPr>
                        <a:t> </a:t>
                      </a:r>
                      <a:r>
                        <a:rPr lang="en-US" sz="1400" dirty="0"/>
                        <a:t>= </a:t>
                      </a:r>
                      <a:r>
                        <a:rPr lang="en-US" sz="1400" dirty="0" err="1">
                          <a:solidFill>
                            <a:srgbClr val="C00000"/>
                          </a:solidFill>
                        </a:rPr>
                        <a:t>insertTreeRecursive</a:t>
                      </a:r>
                      <a:r>
                        <a:rPr lang="en-US" sz="1400" dirty="0"/>
                        <a:t> + </a:t>
                      </a:r>
                      <a:r>
                        <a:rPr lang="en-US" sz="1400" dirty="0" err="1">
                          <a:solidFill>
                            <a:srgbClr val="C00000"/>
                          </a:solidFill>
                        </a:rPr>
                        <a:t>insertIntoNode</a:t>
                      </a:r>
                      <a:r>
                        <a:rPr lang="en-US" sz="1400" dirty="0"/>
                        <a:t> + </a:t>
                      </a:r>
                      <a:r>
                        <a:rPr lang="en-US" sz="1400" dirty="0" err="1">
                          <a:solidFill>
                            <a:srgbClr val="C00000"/>
                          </a:solidFill>
                        </a:rPr>
                        <a:t>splitAndInsert</a:t>
                      </a:r>
                      <a:endParaRPr lang="en-US" sz="1400" dirty="0">
                        <a:solidFill>
                          <a:srgbClr val="C00000"/>
                        </a:solidFill>
                      </a:endParaRPr>
                    </a:p>
                  </a:txBody>
                  <a:tcPr/>
                </a:tc>
                <a:extLst>
                  <a:ext uri="{0D108BD9-81ED-4DB2-BD59-A6C34878D82A}">
                    <a16:rowId xmlns:a16="http://schemas.microsoft.com/office/drawing/2014/main" val="2153016604"/>
                  </a:ext>
                </a:extLst>
              </a:tr>
              <a:tr h="1435498">
                <a:tc>
                  <a:txBody>
                    <a:bodyPr/>
                    <a:lstStyle/>
                    <a:p>
                      <a:r>
                        <a:rPr lang="en-US" sz="1400" dirty="0">
                          <a:solidFill>
                            <a:schemeClr val="tx1"/>
                          </a:solidFill>
                          <a:latin typeface="Courier" pitchFamily="2" charset="0"/>
                        </a:rPr>
                        <a:t># insert </a:t>
                      </a:r>
                      <a:r>
                        <a:rPr lang="en-US" sz="1400" dirty="0" err="1">
                          <a:solidFill>
                            <a:schemeClr val="tx1"/>
                          </a:solidFill>
                          <a:latin typeface="Courier" pitchFamily="2" charset="0"/>
                        </a:rPr>
                        <a:t>val</a:t>
                      </a:r>
                      <a:r>
                        <a:rPr lang="en-US" sz="1400" dirty="0">
                          <a:solidFill>
                            <a:schemeClr val="tx1"/>
                          </a:solidFill>
                          <a:latin typeface="Courier" pitchFamily="2" charset="0"/>
                        </a:rPr>
                        <a:t> to tree t, where node t has at most 2 keys</a:t>
                      </a:r>
                    </a:p>
                    <a:p>
                      <a:r>
                        <a:rPr lang="en-US" sz="1400" dirty="0">
                          <a:solidFill>
                            <a:schemeClr val="tx1"/>
                          </a:solidFill>
                          <a:latin typeface="Courier" pitchFamily="2" charset="0"/>
                        </a:rPr>
                        <a:t># OR t has 3 keys but will further insert into a child with a single key</a:t>
                      </a:r>
                    </a:p>
                    <a:p>
                      <a:r>
                        <a:rPr lang="en-US" sz="1400" dirty="0">
                          <a:solidFill>
                            <a:srgbClr val="080FAC"/>
                          </a:solidFill>
                          <a:latin typeface="Courier" pitchFamily="2" charset="0"/>
                        </a:rPr>
                        <a:t>function </a:t>
                      </a:r>
                      <a:r>
                        <a:rPr lang="en-US" sz="1400" dirty="0" err="1">
                          <a:solidFill>
                            <a:srgbClr val="080FAC"/>
                          </a:solidFill>
                          <a:latin typeface="Courier" pitchFamily="2" charset="0"/>
                        </a:rPr>
                        <a:t>insertRec</a:t>
                      </a:r>
                      <a:r>
                        <a:rPr lang="en-US" sz="1400" dirty="0">
                          <a:solidFill>
                            <a:srgbClr val="080FAC"/>
                          </a:solidFill>
                          <a:latin typeface="Courier" pitchFamily="2" charset="0"/>
                        </a:rPr>
                        <a:t>(t, </a:t>
                      </a:r>
                      <a:r>
                        <a:rPr lang="en-US" sz="1400" dirty="0" err="1">
                          <a:solidFill>
                            <a:srgbClr val="080FAC"/>
                          </a:solidFill>
                          <a:latin typeface="Courier" pitchFamily="2" charset="0"/>
                        </a:rPr>
                        <a:t>val</a:t>
                      </a:r>
                      <a:r>
                        <a:rPr lang="en-US" sz="1400" dirty="0">
                          <a:solidFill>
                            <a:srgbClr val="080FAC"/>
                          </a:solidFill>
                          <a:latin typeface="Courier" pitchFamily="2" charset="0"/>
                        </a:rPr>
                        <a:t>)</a:t>
                      </a:r>
                    </a:p>
                    <a:p>
                      <a:r>
                        <a:rPr lang="en-US" sz="1400" dirty="0">
                          <a:solidFill>
                            <a:srgbClr val="080FAC"/>
                          </a:solidFill>
                          <a:latin typeface="Courier" pitchFamily="2" charset="0"/>
                        </a:rPr>
                        <a:t>  if </a:t>
                      </a:r>
                      <a:r>
                        <a:rPr lang="en-US" sz="1400" dirty="0" err="1">
                          <a:solidFill>
                            <a:srgbClr val="080FAC"/>
                          </a:solidFill>
                          <a:latin typeface="Courier" pitchFamily="2" charset="0"/>
                        </a:rPr>
                        <a:t>t.child</a:t>
                      </a:r>
                      <a:r>
                        <a:rPr lang="en-US" sz="1400" dirty="0">
                          <a:solidFill>
                            <a:srgbClr val="080FAC"/>
                          </a:solidFill>
                          <a:latin typeface="Courier" pitchFamily="2" charset="0"/>
                        </a:rPr>
                        <a:t>[0]=nil  </a:t>
                      </a:r>
                    </a:p>
                    <a:p>
                      <a:pPr marL="0" algn="l" defTabSz="914400" rtl="0" eaLnBrk="1" latinLnBrk="0" hangingPunct="1"/>
                      <a:r>
                        <a:rPr lang="en-US" sz="1400" kern="1200" dirty="0">
                          <a:solidFill>
                            <a:schemeClr val="tx1"/>
                          </a:solidFill>
                          <a:latin typeface="Courier" pitchFamily="2" charset="0"/>
                          <a:ea typeface="+mn-ea"/>
                          <a:cs typeface="+mn-cs"/>
                        </a:rPr>
                        <a:t>    # t is a leaf with at most 2 keys, just insert "</a:t>
                      </a:r>
                      <a:r>
                        <a:rPr lang="en-US" sz="1400" kern="1200" dirty="0" err="1">
                          <a:solidFill>
                            <a:schemeClr val="tx1"/>
                          </a:solidFill>
                          <a:latin typeface="Courier" pitchFamily="2" charset="0"/>
                          <a:ea typeface="+mn-ea"/>
                          <a:cs typeface="+mn-cs"/>
                        </a:rPr>
                        <a:t>val</a:t>
                      </a:r>
                      <a:r>
                        <a:rPr lang="en-US" sz="1400" kern="1200" dirty="0">
                          <a:solidFill>
                            <a:schemeClr val="tx1"/>
                          </a:solidFill>
                          <a:latin typeface="Courier" pitchFamily="2" charset="0"/>
                          <a:ea typeface="+mn-ea"/>
                          <a:cs typeface="+mn-cs"/>
                        </a:rPr>
                        <a:t>"</a:t>
                      </a:r>
                    </a:p>
                    <a:p>
                      <a:r>
                        <a:rPr lang="en-US" sz="1400" dirty="0">
                          <a:solidFill>
                            <a:srgbClr val="080FAC"/>
                          </a:solidFill>
                          <a:latin typeface="Courier" pitchFamily="2" charset="0"/>
                        </a:rPr>
                        <a:t>    increase </a:t>
                      </a:r>
                      <a:r>
                        <a:rPr lang="en-US" sz="1400" dirty="0" err="1">
                          <a:solidFill>
                            <a:srgbClr val="080FAC"/>
                          </a:solidFill>
                          <a:latin typeface="Courier" pitchFamily="2" charset="0"/>
                        </a:rPr>
                        <a:t>t.nVal</a:t>
                      </a:r>
                      <a:r>
                        <a:rPr lang="en-US" sz="1400" dirty="0">
                          <a:solidFill>
                            <a:srgbClr val="080FAC"/>
                          </a:solidFill>
                          <a:latin typeface="Courier" pitchFamily="2" charset="0"/>
                        </a:rPr>
                        <a:t> by 1</a:t>
                      </a:r>
                    </a:p>
                    <a:p>
                      <a:r>
                        <a:rPr lang="en-US" sz="1400" dirty="0">
                          <a:solidFill>
                            <a:srgbClr val="080FAC"/>
                          </a:solidFill>
                          <a:latin typeface="Courier" pitchFamily="2" charset="0"/>
                        </a:rPr>
                        <a:t>    </a:t>
                      </a:r>
                      <a:r>
                        <a:rPr lang="en-US" sz="1400" dirty="0" err="1">
                          <a:solidFill>
                            <a:srgbClr val="080FAC"/>
                          </a:solidFill>
                          <a:latin typeface="Courier" pitchFamily="2" charset="0"/>
                        </a:rPr>
                        <a:t>t.val</a:t>
                      </a:r>
                      <a:r>
                        <a:rPr lang="en-US" sz="1400" dirty="0">
                          <a:solidFill>
                            <a:srgbClr val="080FAC"/>
                          </a:solidFill>
                          <a:latin typeface="Courier" pitchFamily="2" charset="0"/>
                        </a:rPr>
                        <a:t>[</a:t>
                      </a:r>
                      <a:r>
                        <a:rPr lang="en-US" sz="1400" dirty="0" err="1">
                          <a:solidFill>
                            <a:srgbClr val="080FAC"/>
                          </a:solidFill>
                          <a:latin typeface="Courier" pitchFamily="2" charset="0"/>
                        </a:rPr>
                        <a:t>t.nVal</a:t>
                      </a:r>
                      <a:r>
                        <a:rPr lang="en-US" sz="1400" dirty="0">
                          <a:solidFill>
                            <a:srgbClr val="080FAC"/>
                          </a:solidFill>
                          <a:latin typeface="Courier" pitchFamily="2" charset="0"/>
                        </a:rPr>
                        <a:t>] := </a:t>
                      </a:r>
                      <a:r>
                        <a:rPr lang="en-US" sz="1400" dirty="0" err="1">
                          <a:solidFill>
                            <a:srgbClr val="080FAC"/>
                          </a:solidFill>
                          <a:latin typeface="Courier" pitchFamily="2" charset="0"/>
                        </a:rPr>
                        <a:t>val</a:t>
                      </a:r>
                      <a:endParaRPr lang="en-US" sz="1400" dirty="0">
                        <a:solidFill>
                          <a:srgbClr val="080FAC"/>
                        </a:solidFill>
                        <a:latin typeface="Courier" pitchFamily="2" charset="0"/>
                      </a:endParaRPr>
                    </a:p>
                    <a:p>
                      <a:r>
                        <a:rPr lang="en-US" sz="1400" dirty="0">
                          <a:solidFill>
                            <a:srgbClr val="080FAC"/>
                          </a:solidFill>
                          <a:latin typeface="Courier" pitchFamily="2" charset="0"/>
                        </a:rPr>
                        <a:t>    sort array </a:t>
                      </a:r>
                      <a:r>
                        <a:rPr lang="en-US" sz="1400" dirty="0" err="1">
                          <a:solidFill>
                            <a:srgbClr val="080FAC"/>
                          </a:solidFill>
                          <a:latin typeface="Courier" pitchFamily="2" charset="0"/>
                        </a:rPr>
                        <a:t>t.val</a:t>
                      </a:r>
                      <a:r>
                        <a:rPr lang="en-US" sz="1400" dirty="0">
                          <a:solidFill>
                            <a:srgbClr val="080FAC"/>
                          </a:solidFill>
                          <a:latin typeface="Courier" pitchFamily="2" charset="0"/>
                        </a:rPr>
                        <a:t>[1 .. </a:t>
                      </a:r>
                      <a:r>
                        <a:rPr lang="en-US" sz="1400" dirty="0" err="1">
                          <a:solidFill>
                            <a:srgbClr val="080FAC"/>
                          </a:solidFill>
                          <a:latin typeface="Courier" pitchFamily="2" charset="0"/>
                        </a:rPr>
                        <a:t>t.nVal</a:t>
                      </a:r>
                      <a:r>
                        <a:rPr lang="en-US" sz="1400" dirty="0">
                          <a:solidFill>
                            <a:srgbClr val="080FAC"/>
                          </a:solidFill>
                          <a:latin typeface="Courier" pitchFamily="2" charset="0"/>
                        </a:rPr>
                        <a:t>] in increasing order</a:t>
                      </a:r>
                    </a:p>
                    <a:p>
                      <a:r>
                        <a:rPr lang="en-US" sz="1400" dirty="0">
                          <a:solidFill>
                            <a:srgbClr val="080FAC"/>
                          </a:solidFill>
                          <a:latin typeface="Courier" pitchFamily="2" charset="0"/>
                        </a:rPr>
                        <a:t>    return t</a:t>
                      </a:r>
                    </a:p>
                    <a:p>
                      <a:pPr marL="0" algn="l" defTabSz="914400" rtl="0" eaLnBrk="1" latinLnBrk="0" hangingPunct="1"/>
                      <a:r>
                        <a:rPr lang="en-US" sz="1400" dirty="0">
                          <a:solidFill>
                            <a:srgbClr val="080FAC"/>
                          </a:solidFill>
                          <a:latin typeface="Courier" pitchFamily="2" charset="0"/>
                        </a:rPr>
                        <a:t>  for c:= 0 to 2 do   </a:t>
                      </a:r>
                      <a:r>
                        <a:rPr lang="en-US" sz="1400" kern="1200" dirty="0">
                          <a:solidFill>
                            <a:schemeClr val="tx1"/>
                          </a:solidFill>
                          <a:latin typeface="Courier" pitchFamily="2" charset="0"/>
                          <a:ea typeface="+mn-ea"/>
                          <a:cs typeface="+mn-cs"/>
                        </a:rPr>
                        <a:t># here, node can only have at most 3 children</a:t>
                      </a:r>
                    </a:p>
                    <a:p>
                      <a:r>
                        <a:rPr lang="en-US" sz="1400" dirty="0">
                          <a:solidFill>
                            <a:srgbClr val="080FAC"/>
                          </a:solidFill>
                          <a:latin typeface="Courier" pitchFamily="2" charset="0"/>
                        </a:rPr>
                        <a:t>    if c=2 or </a:t>
                      </a:r>
                      <a:r>
                        <a:rPr lang="en-US" sz="1400" dirty="0" err="1">
                          <a:solidFill>
                            <a:srgbClr val="080FAC"/>
                          </a:solidFill>
                          <a:latin typeface="Courier" pitchFamily="2" charset="0"/>
                        </a:rPr>
                        <a:t>val</a:t>
                      </a:r>
                      <a:r>
                        <a:rPr lang="en-US" sz="1400" dirty="0">
                          <a:solidFill>
                            <a:srgbClr val="080FAC"/>
                          </a:solidFill>
                          <a:latin typeface="Courier" pitchFamily="2" charset="0"/>
                        </a:rPr>
                        <a:t> &lt; </a:t>
                      </a:r>
                      <a:r>
                        <a:rPr lang="en-US" sz="1400" dirty="0" err="1">
                          <a:solidFill>
                            <a:srgbClr val="080FAC"/>
                          </a:solidFill>
                          <a:latin typeface="Courier" pitchFamily="2" charset="0"/>
                        </a:rPr>
                        <a:t>t.val</a:t>
                      </a:r>
                      <a:r>
                        <a:rPr lang="en-US" sz="1400" dirty="0">
                          <a:solidFill>
                            <a:srgbClr val="080FAC"/>
                          </a:solidFill>
                          <a:latin typeface="Courier" pitchFamily="2" charset="0"/>
                        </a:rPr>
                        <a:t>[c+1] then</a:t>
                      </a:r>
                    </a:p>
                    <a:p>
                      <a:pPr marL="0" algn="l" defTabSz="914400" rtl="0" eaLnBrk="1" latinLnBrk="0" hangingPunct="1"/>
                      <a:r>
                        <a:rPr lang="en-US" sz="1400" dirty="0">
                          <a:solidFill>
                            <a:srgbClr val="080FAC"/>
                          </a:solidFill>
                          <a:latin typeface="Courier" pitchFamily="2" charset="0"/>
                        </a:rPr>
                        <a:t>      </a:t>
                      </a:r>
                      <a:r>
                        <a:rPr lang="en-US" sz="1400" kern="1200" dirty="0">
                          <a:solidFill>
                            <a:schemeClr val="tx1"/>
                          </a:solidFill>
                          <a:latin typeface="Courier" pitchFamily="2" charset="0"/>
                          <a:ea typeface="+mn-ea"/>
                          <a:cs typeface="+mn-cs"/>
                        </a:rPr>
                        <a:t># </a:t>
                      </a:r>
                      <a:r>
                        <a:rPr lang="en-US" sz="1400" kern="1200" dirty="0" err="1">
                          <a:solidFill>
                            <a:schemeClr val="tx1"/>
                          </a:solidFill>
                          <a:latin typeface="Courier" pitchFamily="2" charset="0"/>
                          <a:ea typeface="+mn-ea"/>
                          <a:cs typeface="+mn-cs"/>
                        </a:rPr>
                        <a:t>val</a:t>
                      </a:r>
                      <a:r>
                        <a:rPr lang="en-US" sz="1400" kern="1200" dirty="0">
                          <a:solidFill>
                            <a:schemeClr val="tx1"/>
                          </a:solidFill>
                          <a:latin typeface="Courier" pitchFamily="2" charset="0"/>
                          <a:ea typeface="+mn-ea"/>
                          <a:cs typeface="+mn-cs"/>
                        </a:rPr>
                        <a:t> belongs to child[c]</a:t>
                      </a:r>
                    </a:p>
                    <a:p>
                      <a:r>
                        <a:rPr lang="en-US" sz="1400" dirty="0">
                          <a:solidFill>
                            <a:srgbClr val="080FAC"/>
                          </a:solidFill>
                          <a:latin typeface="Courier" pitchFamily="2" charset="0"/>
                        </a:rPr>
                        <a:t>      x := </a:t>
                      </a:r>
                      <a:r>
                        <a:rPr lang="en-US" sz="1400" dirty="0" err="1">
                          <a:solidFill>
                            <a:srgbClr val="080FAC"/>
                          </a:solidFill>
                          <a:latin typeface="Courier" pitchFamily="2" charset="0"/>
                        </a:rPr>
                        <a:t>t.child</a:t>
                      </a:r>
                      <a:r>
                        <a:rPr lang="en-US" sz="1400" dirty="0">
                          <a:solidFill>
                            <a:srgbClr val="080FAC"/>
                          </a:solidFill>
                          <a:latin typeface="Courier" pitchFamily="2" charset="0"/>
                        </a:rPr>
                        <a:t>[c]</a:t>
                      </a:r>
                    </a:p>
                    <a:p>
                      <a:r>
                        <a:rPr lang="en-US" sz="1400" dirty="0">
                          <a:solidFill>
                            <a:srgbClr val="080FAC"/>
                          </a:solidFill>
                          <a:latin typeface="Courier" pitchFamily="2" charset="0"/>
                        </a:rPr>
                        <a:t>      if </a:t>
                      </a:r>
                      <a:r>
                        <a:rPr lang="en-US" sz="1400" dirty="0" err="1">
                          <a:solidFill>
                            <a:srgbClr val="080FAC"/>
                          </a:solidFill>
                          <a:latin typeface="Courier" pitchFamily="2" charset="0"/>
                        </a:rPr>
                        <a:t>x.nVal</a:t>
                      </a:r>
                      <a:r>
                        <a:rPr lang="en-US" sz="1400" dirty="0">
                          <a:solidFill>
                            <a:srgbClr val="080FAC"/>
                          </a:solidFill>
                          <a:latin typeface="Courier" pitchFamily="2" charset="0"/>
                        </a:rPr>
                        <a:t>=3 then</a:t>
                      </a:r>
                    </a:p>
                    <a:p>
                      <a:pPr marL="0" algn="l" defTabSz="914400" rtl="0" eaLnBrk="1" latinLnBrk="0" hangingPunct="1"/>
                      <a:r>
                        <a:rPr lang="en-US" sz="1400" dirty="0">
                          <a:solidFill>
                            <a:srgbClr val="080FAC"/>
                          </a:solidFill>
                          <a:latin typeface="Courier" pitchFamily="2" charset="0"/>
                        </a:rPr>
                        <a:t>        </a:t>
                      </a:r>
                      <a:r>
                        <a:rPr lang="en-US" sz="1400" kern="1200" dirty="0">
                          <a:solidFill>
                            <a:schemeClr val="tx1"/>
                          </a:solidFill>
                          <a:latin typeface="Courier" pitchFamily="2" charset="0"/>
                          <a:ea typeface="+mn-ea"/>
                          <a:cs typeface="+mn-cs"/>
                        </a:rPr>
                        <a:t># x is full, </a:t>
                      </a:r>
                      <a:r>
                        <a:rPr lang="en-US" sz="1400" kern="1200" dirty="0" err="1">
                          <a:solidFill>
                            <a:schemeClr val="tx1"/>
                          </a:solidFill>
                          <a:latin typeface="Courier" pitchFamily="2" charset="0"/>
                          <a:ea typeface="+mn-ea"/>
                          <a:cs typeface="+mn-cs"/>
                        </a:rPr>
                        <a:t>fisrt</a:t>
                      </a:r>
                      <a:r>
                        <a:rPr lang="en-US" sz="1400" kern="1200" dirty="0">
                          <a:solidFill>
                            <a:schemeClr val="tx1"/>
                          </a:solidFill>
                          <a:latin typeface="Courier" pitchFamily="2" charset="0"/>
                          <a:ea typeface="+mn-ea"/>
                          <a:cs typeface="+mn-cs"/>
                        </a:rPr>
                        <a:t> split it and promote its middle key to t</a:t>
                      </a:r>
                    </a:p>
                    <a:p>
                      <a:r>
                        <a:rPr lang="en-US" sz="1400" dirty="0">
                          <a:solidFill>
                            <a:srgbClr val="080FAC"/>
                          </a:solidFill>
                          <a:latin typeface="Courier" pitchFamily="2" charset="0"/>
                        </a:rPr>
                        <a:t>        left  := {1,{</a:t>
                      </a:r>
                      <a:r>
                        <a:rPr lang="en-US" sz="1400" dirty="0" err="1">
                          <a:solidFill>
                            <a:srgbClr val="080FAC"/>
                          </a:solidFill>
                          <a:latin typeface="Courier" pitchFamily="2" charset="0"/>
                        </a:rPr>
                        <a:t>x.val</a:t>
                      </a:r>
                      <a:r>
                        <a:rPr lang="en-US" sz="1400" dirty="0">
                          <a:solidFill>
                            <a:srgbClr val="080FAC"/>
                          </a:solidFill>
                          <a:latin typeface="Courier" pitchFamily="2" charset="0"/>
                        </a:rPr>
                        <a:t>[1],-,-}, {</a:t>
                      </a:r>
                      <a:r>
                        <a:rPr lang="en-US" sz="1400" dirty="0" err="1">
                          <a:solidFill>
                            <a:srgbClr val="080FAC"/>
                          </a:solidFill>
                          <a:latin typeface="Courier" pitchFamily="2" charset="0"/>
                        </a:rPr>
                        <a:t>x.child</a:t>
                      </a:r>
                      <a:r>
                        <a:rPr lang="en-US" sz="1400" dirty="0">
                          <a:solidFill>
                            <a:srgbClr val="080FAC"/>
                          </a:solidFill>
                          <a:latin typeface="Courier" pitchFamily="2" charset="0"/>
                        </a:rPr>
                        <a:t>[0], </a:t>
                      </a:r>
                      <a:r>
                        <a:rPr lang="en-US" sz="1400" dirty="0" err="1">
                          <a:solidFill>
                            <a:srgbClr val="080FAC"/>
                          </a:solidFill>
                          <a:latin typeface="Courier" pitchFamily="2" charset="0"/>
                        </a:rPr>
                        <a:t>x.child</a:t>
                      </a:r>
                      <a:r>
                        <a:rPr lang="en-US" sz="1400" dirty="0">
                          <a:solidFill>
                            <a:srgbClr val="080FAC"/>
                          </a:solidFill>
                          <a:latin typeface="Courier" pitchFamily="2" charset="0"/>
                        </a:rPr>
                        <a:t>[1], nil, nil}}</a:t>
                      </a:r>
                    </a:p>
                    <a:p>
                      <a:r>
                        <a:rPr lang="en-US" sz="1400" dirty="0">
                          <a:solidFill>
                            <a:srgbClr val="080FAC"/>
                          </a:solidFill>
                          <a:latin typeface="Courier" pitchFamily="2" charset="0"/>
                        </a:rPr>
                        <a:t>        right := {1,{</a:t>
                      </a:r>
                      <a:r>
                        <a:rPr lang="en-US" sz="1400" dirty="0" err="1">
                          <a:solidFill>
                            <a:srgbClr val="080FAC"/>
                          </a:solidFill>
                          <a:latin typeface="Courier" pitchFamily="2" charset="0"/>
                        </a:rPr>
                        <a:t>x.val</a:t>
                      </a:r>
                      <a:r>
                        <a:rPr lang="en-US" sz="1400" dirty="0">
                          <a:solidFill>
                            <a:srgbClr val="080FAC"/>
                          </a:solidFill>
                          <a:latin typeface="Courier" pitchFamily="2" charset="0"/>
                        </a:rPr>
                        <a:t>[3],-,-}, {</a:t>
                      </a:r>
                      <a:r>
                        <a:rPr lang="en-US" sz="1400" dirty="0" err="1">
                          <a:solidFill>
                            <a:srgbClr val="080FAC"/>
                          </a:solidFill>
                          <a:latin typeface="Courier" pitchFamily="2" charset="0"/>
                        </a:rPr>
                        <a:t>x.child</a:t>
                      </a:r>
                      <a:r>
                        <a:rPr lang="en-US" sz="1400" dirty="0">
                          <a:solidFill>
                            <a:srgbClr val="080FAC"/>
                          </a:solidFill>
                          <a:latin typeface="Courier" pitchFamily="2" charset="0"/>
                        </a:rPr>
                        <a:t>[2], </a:t>
                      </a:r>
                      <a:r>
                        <a:rPr lang="en-US" sz="1400" dirty="0" err="1">
                          <a:solidFill>
                            <a:srgbClr val="080FAC"/>
                          </a:solidFill>
                          <a:latin typeface="Courier" pitchFamily="2" charset="0"/>
                        </a:rPr>
                        <a:t>x.child</a:t>
                      </a:r>
                      <a:r>
                        <a:rPr lang="en-US" sz="1400" dirty="0">
                          <a:solidFill>
                            <a:srgbClr val="080FAC"/>
                          </a:solidFill>
                          <a:latin typeface="Courier" pitchFamily="2" charset="0"/>
                        </a:rPr>
                        <a:t>[3], nil, nil}}</a:t>
                      </a:r>
                    </a:p>
                    <a:p>
                      <a:r>
                        <a:rPr lang="en-US" sz="1400" dirty="0">
                          <a:solidFill>
                            <a:srgbClr val="080FAC"/>
                          </a:solidFill>
                          <a:latin typeface="Courier" pitchFamily="2" charset="0"/>
                        </a:rPr>
                        <a:t>        </a:t>
                      </a:r>
                      <a:r>
                        <a:rPr lang="en-US" sz="1400" dirty="0" err="1">
                          <a:solidFill>
                            <a:srgbClr val="080FAC"/>
                          </a:solidFill>
                          <a:latin typeface="Courier" pitchFamily="2" charset="0"/>
                        </a:rPr>
                        <a:t>t.child</a:t>
                      </a:r>
                      <a:r>
                        <a:rPr lang="en-US" sz="1400" dirty="0">
                          <a:solidFill>
                            <a:srgbClr val="080FAC"/>
                          </a:solidFill>
                          <a:latin typeface="Courier" pitchFamily="2" charset="0"/>
                        </a:rPr>
                        <a:t>[c] := right</a:t>
                      </a:r>
                    </a:p>
                    <a:p>
                      <a:r>
                        <a:rPr lang="en-US" sz="1400" dirty="0">
                          <a:solidFill>
                            <a:srgbClr val="080FAC"/>
                          </a:solidFill>
                          <a:latin typeface="Courier" pitchFamily="2" charset="0"/>
                        </a:rPr>
                        <a:t>        insert left into position c of array </a:t>
                      </a:r>
                      <a:r>
                        <a:rPr lang="en-US" sz="1400" dirty="0" err="1">
                          <a:solidFill>
                            <a:srgbClr val="080FAC"/>
                          </a:solidFill>
                          <a:latin typeface="Courier" pitchFamily="2" charset="0"/>
                        </a:rPr>
                        <a:t>t.child</a:t>
                      </a:r>
                      <a:r>
                        <a:rPr lang="en-US" sz="1400" dirty="0">
                          <a:solidFill>
                            <a:srgbClr val="080FAC"/>
                          </a:solidFill>
                          <a:latin typeface="Courier" pitchFamily="2" charset="0"/>
                        </a:rPr>
                        <a:t>[0..2]</a:t>
                      </a:r>
                    </a:p>
                    <a:p>
                      <a:r>
                        <a:rPr lang="en-US" sz="1400" dirty="0">
                          <a:solidFill>
                            <a:srgbClr val="080FAC"/>
                          </a:solidFill>
                          <a:latin typeface="Courier" pitchFamily="2" charset="0"/>
                        </a:rPr>
                        <a:t>        insert </a:t>
                      </a:r>
                      <a:r>
                        <a:rPr lang="en-US" sz="1400" dirty="0" err="1">
                          <a:solidFill>
                            <a:srgbClr val="080FAC"/>
                          </a:solidFill>
                          <a:latin typeface="Courier" pitchFamily="2" charset="0"/>
                        </a:rPr>
                        <a:t>x.val</a:t>
                      </a:r>
                      <a:r>
                        <a:rPr lang="en-US" sz="1400" dirty="0">
                          <a:solidFill>
                            <a:srgbClr val="080FAC"/>
                          </a:solidFill>
                          <a:latin typeface="Courier" pitchFamily="2" charset="0"/>
                        </a:rPr>
                        <a:t>[2] into position c+1 of array </a:t>
                      </a:r>
                      <a:r>
                        <a:rPr lang="en-US" sz="1400" dirty="0" err="1">
                          <a:solidFill>
                            <a:srgbClr val="080FAC"/>
                          </a:solidFill>
                          <a:latin typeface="Courier" pitchFamily="2" charset="0"/>
                        </a:rPr>
                        <a:t>t.val</a:t>
                      </a:r>
                      <a:r>
                        <a:rPr lang="en-US" sz="1400" dirty="0">
                          <a:solidFill>
                            <a:srgbClr val="080FAC"/>
                          </a:solidFill>
                          <a:latin typeface="Courier" pitchFamily="2" charset="0"/>
                        </a:rPr>
                        <a:t>[1..2]</a:t>
                      </a:r>
                    </a:p>
                    <a:p>
                      <a:r>
                        <a:rPr lang="en-US" sz="1400" dirty="0">
                          <a:solidFill>
                            <a:srgbClr val="080FAC"/>
                          </a:solidFill>
                          <a:latin typeface="Courier" pitchFamily="2" charset="0"/>
                        </a:rPr>
                        <a:t>        increase </a:t>
                      </a:r>
                      <a:r>
                        <a:rPr lang="en-US" sz="1400" dirty="0" err="1">
                          <a:solidFill>
                            <a:srgbClr val="080FAC"/>
                          </a:solidFill>
                          <a:latin typeface="Courier" pitchFamily="2" charset="0"/>
                        </a:rPr>
                        <a:t>t.nVal</a:t>
                      </a:r>
                      <a:r>
                        <a:rPr lang="en-US" sz="1400" dirty="0">
                          <a:solidFill>
                            <a:srgbClr val="080FAC"/>
                          </a:solidFill>
                          <a:latin typeface="Courier" pitchFamily="2" charset="0"/>
                        </a:rPr>
                        <a:t> by 1</a:t>
                      </a:r>
                    </a:p>
                    <a:p>
                      <a:pPr marL="0" algn="l" defTabSz="914400" rtl="0" eaLnBrk="1" latinLnBrk="0" hangingPunct="1"/>
                      <a:r>
                        <a:rPr lang="en-US" sz="1400" dirty="0">
                          <a:solidFill>
                            <a:srgbClr val="080FAC"/>
                          </a:solidFill>
                          <a:latin typeface="Courier" pitchFamily="2" charset="0"/>
                        </a:rPr>
                        <a:t>        </a:t>
                      </a:r>
                      <a:r>
                        <a:rPr lang="en-US" sz="1400" kern="1200" dirty="0">
                          <a:solidFill>
                            <a:schemeClr val="tx1"/>
                          </a:solidFill>
                          <a:latin typeface="Courier" pitchFamily="2" charset="0"/>
                          <a:ea typeface="+mn-ea"/>
                          <a:cs typeface="+mn-cs"/>
                        </a:rPr>
                        <a:t># then re-insert </a:t>
                      </a:r>
                      <a:r>
                        <a:rPr lang="en-US" sz="1400" kern="1200" dirty="0" err="1">
                          <a:solidFill>
                            <a:schemeClr val="tx1"/>
                          </a:solidFill>
                          <a:latin typeface="Courier" pitchFamily="2" charset="0"/>
                          <a:ea typeface="+mn-ea"/>
                          <a:cs typeface="+mn-cs"/>
                        </a:rPr>
                        <a:t>val</a:t>
                      </a:r>
                      <a:r>
                        <a:rPr lang="en-US" sz="1400" kern="1200" dirty="0">
                          <a:solidFill>
                            <a:schemeClr val="tx1"/>
                          </a:solidFill>
                          <a:latin typeface="Courier" pitchFamily="2" charset="0"/>
                          <a:ea typeface="+mn-ea"/>
                          <a:cs typeface="+mn-cs"/>
                        </a:rPr>
                        <a:t> to t</a:t>
                      </a:r>
                    </a:p>
                    <a:p>
                      <a:pPr marL="0" algn="l" defTabSz="914400" rtl="0" eaLnBrk="1" latinLnBrk="0" hangingPunct="1"/>
                      <a:r>
                        <a:rPr lang="en-US" sz="1400" kern="1200" dirty="0">
                          <a:solidFill>
                            <a:schemeClr val="tx1"/>
                          </a:solidFill>
                          <a:latin typeface="Courier" pitchFamily="2" charset="0"/>
                          <a:ea typeface="+mn-ea"/>
                          <a:cs typeface="+mn-cs"/>
                        </a:rPr>
                        <a:t>        # it will further insert to left or right, each has a single key</a:t>
                      </a:r>
                    </a:p>
                    <a:p>
                      <a:r>
                        <a:rPr lang="en-US" sz="1400" dirty="0">
                          <a:solidFill>
                            <a:srgbClr val="080FAC"/>
                          </a:solidFill>
                          <a:latin typeface="Courier" pitchFamily="2" charset="0"/>
                        </a:rPr>
                        <a:t>        return </a:t>
                      </a:r>
                      <a:r>
                        <a:rPr lang="en-US" sz="1400" dirty="0" err="1">
                          <a:solidFill>
                            <a:srgbClr val="080FAC"/>
                          </a:solidFill>
                          <a:latin typeface="Courier" pitchFamily="2" charset="0"/>
                        </a:rPr>
                        <a:t>insertRec</a:t>
                      </a:r>
                      <a:r>
                        <a:rPr lang="en-US" sz="1400" dirty="0">
                          <a:solidFill>
                            <a:srgbClr val="080FAC"/>
                          </a:solidFill>
                          <a:latin typeface="Courier" pitchFamily="2" charset="0"/>
                        </a:rPr>
                        <a:t>(t, </a:t>
                      </a:r>
                      <a:r>
                        <a:rPr lang="en-US" sz="1400" dirty="0" err="1">
                          <a:solidFill>
                            <a:srgbClr val="080FAC"/>
                          </a:solidFill>
                          <a:latin typeface="Courier" pitchFamily="2" charset="0"/>
                        </a:rPr>
                        <a:t>val</a:t>
                      </a:r>
                      <a:r>
                        <a:rPr lang="en-US" sz="1400" dirty="0">
                          <a:solidFill>
                            <a:srgbClr val="080FAC"/>
                          </a:solidFill>
                          <a:latin typeface="Courier" pitchFamily="2" charset="0"/>
                        </a:rPr>
                        <a:t>) </a:t>
                      </a:r>
                    </a:p>
                    <a:p>
                      <a:r>
                        <a:rPr lang="en-US" sz="1400" dirty="0">
                          <a:solidFill>
                            <a:srgbClr val="080FAC"/>
                          </a:solidFill>
                          <a:latin typeface="Courier" pitchFamily="2" charset="0"/>
                        </a:rPr>
                        <a:t>      else</a:t>
                      </a:r>
                    </a:p>
                    <a:p>
                      <a:pPr marL="0" algn="l" defTabSz="914400" rtl="0" eaLnBrk="1" latinLnBrk="0" hangingPunct="1"/>
                      <a:r>
                        <a:rPr lang="en-US" sz="1400" dirty="0">
                          <a:solidFill>
                            <a:srgbClr val="080FAC"/>
                          </a:solidFill>
                          <a:latin typeface="Courier" pitchFamily="2" charset="0"/>
                        </a:rPr>
                        <a:t>        </a:t>
                      </a:r>
                      <a:r>
                        <a:rPr lang="en-US" sz="1400" kern="1200" dirty="0">
                          <a:solidFill>
                            <a:schemeClr val="tx1"/>
                          </a:solidFill>
                          <a:latin typeface="Courier" pitchFamily="2" charset="0"/>
                          <a:ea typeface="+mn-ea"/>
                          <a:cs typeface="+mn-cs"/>
                        </a:rPr>
                        <a:t># insert into child c</a:t>
                      </a:r>
                    </a:p>
                    <a:p>
                      <a:r>
                        <a:rPr lang="en-US" sz="1400" dirty="0">
                          <a:solidFill>
                            <a:srgbClr val="080FAC"/>
                          </a:solidFill>
                          <a:latin typeface="Courier" pitchFamily="2" charset="0"/>
                        </a:rPr>
                        <a:t>        </a:t>
                      </a:r>
                      <a:r>
                        <a:rPr lang="en-US" sz="1400" dirty="0" err="1">
                          <a:solidFill>
                            <a:srgbClr val="080FAC"/>
                          </a:solidFill>
                          <a:latin typeface="Courier" pitchFamily="2" charset="0"/>
                        </a:rPr>
                        <a:t>t.child</a:t>
                      </a:r>
                      <a:r>
                        <a:rPr lang="en-US" sz="1400" dirty="0">
                          <a:solidFill>
                            <a:srgbClr val="080FAC"/>
                          </a:solidFill>
                          <a:latin typeface="Courier" pitchFamily="2" charset="0"/>
                        </a:rPr>
                        <a:t>[c] := </a:t>
                      </a:r>
                      <a:r>
                        <a:rPr lang="en-US" sz="1400" dirty="0" err="1">
                          <a:solidFill>
                            <a:srgbClr val="080FAC"/>
                          </a:solidFill>
                          <a:latin typeface="Courier" pitchFamily="2" charset="0"/>
                        </a:rPr>
                        <a:t>insertRec</a:t>
                      </a:r>
                      <a:r>
                        <a:rPr lang="en-US" sz="1400" dirty="0">
                          <a:solidFill>
                            <a:srgbClr val="080FAC"/>
                          </a:solidFill>
                          <a:latin typeface="Courier" pitchFamily="2" charset="0"/>
                        </a:rPr>
                        <a:t>(</a:t>
                      </a:r>
                      <a:r>
                        <a:rPr lang="en-US" sz="1400" dirty="0" err="1">
                          <a:solidFill>
                            <a:srgbClr val="080FAC"/>
                          </a:solidFill>
                          <a:latin typeface="Courier" pitchFamily="2" charset="0"/>
                        </a:rPr>
                        <a:t>t.child</a:t>
                      </a:r>
                      <a:r>
                        <a:rPr lang="en-US" sz="1400" dirty="0">
                          <a:solidFill>
                            <a:srgbClr val="080FAC"/>
                          </a:solidFill>
                          <a:latin typeface="Courier" pitchFamily="2" charset="0"/>
                        </a:rPr>
                        <a:t>[c], </a:t>
                      </a:r>
                      <a:r>
                        <a:rPr lang="en-US" sz="1400" dirty="0" err="1">
                          <a:solidFill>
                            <a:srgbClr val="080FAC"/>
                          </a:solidFill>
                          <a:latin typeface="Courier" pitchFamily="2" charset="0"/>
                        </a:rPr>
                        <a:t>val</a:t>
                      </a:r>
                      <a:r>
                        <a:rPr lang="en-US" sz="1400" dirty="0">
                          <a:solidFill>
                            <a:srgbClr val="080FAC"/>
                          </a:solidFill>
                          <a:latin typeface="Courier" pitchFamily="2" charset="0"/>
                        </a:rPr>
                        <a:t>)</a:t>
                      </a:r>
                    </a:p>
                    <a:p>
                      <a:r>
                        <a:rPr lang="en-US" sz="1400" dirty="0">
                          <a:solidFill>
                            <a:srgbClr val="080FAC"/>
                          </a:solidFill>
                          <a:latin typeface="Courier" pitchFamily="2" charset="0"/>
                        </a:rPr>
                        <a:t>        return t</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387926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sz="2800" dirty="0"/>
              <a:t>Question 12.4: Baked Beans Bundles</a:t>
            </a:r>
          </a:p>
        </p:txBody>
      </p:sp>
      <p:sp>
        <p:nvSpPr>
          <p:cNvPr id="3" name="Content Placeholder 2"/>
          <p:cNvSpPr>
            <a:spLocks noGrp="1"/>
          </p:cNvSpPr>
          <p:nvPr>
            <p:ph idx="1"/>
          </p:nvPr>
        </p:nvSpPr>
        <p:spPr>
          <a:xfrm>
            <a:off x="107504" y="677342"/>
            <a:ext cx="9036496" cy="4800600"/>
          </a:xfrm>
        </p:spPr>
        <p:txBody>
          <a:bodyPr/>
          <a:lstStyle/>
          <a:p>
            <a:pPr marL="0" indent="0">
              <a:spcBef>
                <a:spcPts val="0"/>
              </a:spcBef>
              <a:spcAft>
                <a:spcPts val="1200"/>
              </a:spcAft>
              <a:buNone/>
            </a:pPr>
            <a:r>
              <a:rPr lang="en-US" sz="2200" dirty="0">
                <a:effectLst/>
              </a:rPr>
              <a:t>We have bought n cans of baked beans wholesale and are planning to sell bundles of cans at the University of Melbourne’s farmers’ market. Our business-savvy friends have done some market research and found out how much students are willing to pay for a bundle of k cans of baked beans, for each k ∈ {1,...,n}. </a:t>
            </a:r>
            <a:endParaRPr lang="en-US" sz="2200" dirty="0"/>
          </a:p>
          <a:p>
            <a:pPr marL="0" indent="0">
              <a:spcBef>
                <a:spcPts val="0"/>
              </a:spcBef>
              <a:spcAft>
                <a:spcPts val="1200"/>
              </a:spcAft>
              <a:buNone/>
            </a:pPr>
            <a:r>
              <a:rPr lang="en-US" sz="2200" dirty="0">
                <a:effectLst/>
              </a:rPr>
              <a:t>We are tasked with writing a dynamic programming algorithm to determine how we should split up out n cans into bundles to </a:t>
            </a:r>
            <a:r>
              <a:rPr lang="en-US" sz="2200" dirty="0" err="1">
                <a:effectLst/>
              </a:rPr>
              <a:t>maximise</a:t>
            </a:r>
            <a:r>
              <a:rPr lang="en-US" sz="2200" dirty="0">
                <a:effectLst/>
              </a:rPr>
              <a:t> the total price we will receive. </a:t>
            </a:r>
            <a:endParaRPr lang="en-US" sz="2200" dirty="0"/>
          </a:p>
          <a:p>
            <a:pPr marL="0" indent="0">
              <a:spcBef>
                <a:spcPts val="0"/>
              </a:spcBef>
              <a:spcAft>
                <a:spcPts val="1200"/>
              </a:spcAft>
              <a:buNone/>
            </a:pPr>
            <a:r>
              <a:rPr lang="en-US" sz="2200" dirty="0">
                <a:effectLst/>
              </a:rPr>
              <a:t>(a) Write the </a:t>
            </a:r>
            <a:r>
              <a:rPr lang="en-US" sz="2200" dirty="0" err="1">
                <a:effectLst/>
              </a:rPr>
              <a:t>pseudocode</a:t>
            </a:r>
            <a:r>
              <a:rPr lang="en-US" sz="2200" dirty="0">
                <a:effectLst/>
              </a:rPr>
              <a:t> for such an algorithm. </a:t>
            </a:r>
            <a:endParaRPr lang="en-US" sz="2200" dirty="0"/>
          </a:p>
          <a:p>
            <a:pPr marL="0" indent="0">
              <a:spcBef>
                <a:spcPts val="0"/>
              </a:spcBef>
              <a:spcAft>
                <a:spcPts val="1200"/>
              </a:spcAft>
              <a:buNone/>
            </a:pPr>
            <a:r>
              <a:rPr lang="en-US" sz="2200" dirty="0">
                <a:effectLst/>
              </a:rPr>
              <a:t>(b) Using your algorithm determine how to best split up 8 cans of baked beans, if the prices you can sell each bundle for are as follows: </a:t>
            </a:r>
          </a:p>
          <a:p>
            <a:pPr marL="0" indent="0">
              <a:spcBef>
                <a:spcPts val="0"/>
              </a:spcBef>
              <a:spcAft>
                <a:spcPts val="1200"/>
              </a:spcAft>
              <a:buNone/>
            </a:pPr>
            <a:endParaRPr lang="en-US" sz="2200" dirty="0">
              <a:effectLst/>
            </a:endParaRPr>
          </a:p>
          <a:p>
            <a:pPr marL="0" indent="0">
              <a:spcBef>
                <a:spcPts val="0"/>
              </a:spcBef>
              <a:spcAft>
                <a:spcPts val="1200"/>
              </a:spcAft>
              <a:buNone/>
            </a:pPr>
            <a:endParaRPr lang="en-US" sz="2200" dirty="0">
              <a:effectLst/>
            </a:endParaRPr>
          </a:p>
          <a:p>
            <a:pPr marL="0" indent="0">
              <a:spcBef>
                <a:spcPts val="0"/>
              </a:spcBef>
              <a:spcAft>
                <a:spcPts val="1200"/>
              </a:spcAft>
              <a:buNone/>
            </a:pPr>
            <a:r>
              <a:rPr lang="en-US" sz="2200" dirty="0">
                <a:effectLst/>
              </a:rPr>
              <a:t>(c) What’s the runtime of your algorithm? What are the space requirements? </a:t>
            </a:r>
            <a:endParaRPr lang="en-US" sz="2200" dirty="0"/>
          </a:p>
          <a:p>
            <a:pPr>
              <a:spcBef>
                <a:spcPts val="0"/>
              </a:spcBef>
              <a:spcAft>
                <a:spcPts val="1200"/>
              </a:spcAft>
            </a:pPr>
            <a:endParaRPr lang="en-US" sz="2200" dirty="0"/>
          </a:p>
          <a:p>
            <a:pPr marL="0" indent="0">
              <a:spcBef>
                <a:spcPts val="0"/>
              </a:spcBef>
              <a:spcAft>
                <a:spcPts val="1200"/>
              </a:spcAft>
              <a:buNone/>
            </a:pPr>
            <a:endParaRPr lang="en-US" sz="22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5</a:t>
            </a:fld>
            <a:endParaRPr lang="en-US" dirty="0"/>
          </a:p>
        </p:txBody>
      </p:sp>
      <p:pic>
        <p:nvPicPr>
          <p:cNvPr id="7" name="Picture 6"/>
          <p:cNvPicPr>
            <a:picLocks noChangeAspect="1"/>
          </p:cNvPicPr>
          <p:nvPr/>
        </p:nvPicPr>
        <p:blipFill>
          <a:blip r:embed="rId2"/>
          <a:stretch>
            <a:fillRect/>
          </a:stretch>
        </p:blipFill>
        <p:spPr>
          <a:xfrm>
            <a:off x="683568" y="4997132"/>
            <a:ext cx="6559242" cy="952148"/>
          </a:xfrm>
          <a:prstGeom prst="rect">
            <a:avLst/>
          </a:prstGeom>
        </p:spPr>
      </p:pic>
    </p:spTree>
    <p:extLst>
      <p:ext uri="{BB962C8B-B14F-4D97-AF65-F5344CB8AC3E}">
        <p14:creationId xmlns:p14="http://schemas.microsoft.com/office/powerpoint/2010/main" val="417439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Baked Beans Bundles</a:t>
            </a:r>
          </a:p>
        </p:txBody>
      </p:sp>
      <p:sp>
        <p:nvSpPr>
          <p:cNvPr id="3" name="Content Placeholder 2"/>
          <p:cNvSpPr>
            <a:spLocks noGrp="1"/>
          </p:cNvSpPr>
          <p:nvPr>
            <p:ph idx="1"/>
          </p:nvPr>
        </p:nvSpPr>
        <p:spPr>
          <a:xfrm>
            <a:off x="107504" y="677342"/>
            <a:ext cx="9036496" cy="4800600"/>
          </a:xfrm>
        </p:spPr>
        <p:txBody>
          <a:bodyPr/>
          <a:lstStyle/>
          <a:p>
            <a:pPr marL="0" indent="0">
              <a:spcBef>
                <a:spcPts val="0"/>
              </a:spcBef>
              <a:spcAft>
                <a:spcPts val="1200"/>
              </a:spcAft>
              <a:buNone/>
            </a:pPr>
            <a:r>
              <a:rPr lang="en-US" sz="2200" b="1" dirty="0">
                <a:effectLst/>
              </a:rPr>
              <a:t>(a) Design a DP algorithm, Write the </a:t>
            </a:r>
            <a:r>
              <a:rPr lang="en-US" sz="2200" b="1" dirty="0" err="1">
                <a:effectLst/>
              </a:rPr>
              <a:t>pseudocode</a:t>
            </a:r>
            <a:r>
              <a:rPr lang="en-US" sz="2200" b="1" dirty="0">
                <a:effectLst/>
              </a:rPr>
              <a:t> for that algorithm.</a:t>
            </a:r>
            <a:r>
              <a:rPr lang="en-US" sz="2200" dirty="0">
                <a:effectLst/>
              </a:rPr>
              <a:t> </a:t>
            </a:r>
          </a:p>
          <a:p>
            <a:pPr marL="0" indent="0">
              <a:spcBef>
                <a:spcPts val="0"/>
              </a:spcBef>
              <a:spcAft>
                <a:spcPts val="1200"/>
              </a:spcAft>
              <a:buNone/>
            </a:pPr>
            <a:r>
              <a:rPr lang="en-US" sz="2200" dirty="0">
                <a:effectLst/>
              </a:rPr>
              <a:t>We have W=8 cans of baked beans.</a:t>
            </a:r>
          </a:p>
          <a:p>
            <a:pPr marL="0" indent="0">
              <a:spcBef>
                <a:spcPts val="0"/>
              </a:spcBef>
              <a:spcAft>
                <a:spcPts val="1200"/>
              </a:spcAft>
              <a:buNone/>
            </a:pPr>
            <a:r>
              <a:rPr lang="en-US" sz="2200" dirty="0">
                <a:effectLst/>
              </a:rPr>
              <a:t>We also have:</a:t>
            </a:r>
          </a:p>
          <a:p>
            <a:pPr marL="0" indent="0">
              <a:spcBef>
                <a:spcPts val="0"/>
              </a:spcBef>
              <a:spcAft>
                <a:spcPts val="1200"/>
              </a:spcAft>
              <a:buNone/>
            </a:pPr>
            <a:endParaRPr lang="en-US" sz="2200" dirty="0"/>
          </a:p>
          <a:p>
            <a:pPr marL="0" indent="0">
              <a:spcBef>
                <a:spcPts val="0"/>
              </a:spcBef>
              <a:spcAft>
                <a:spcPts val="1200"/>
              </a:spcAft>
              <a:buNone/>
            </a:pPr>
            <a:endParaRPr lang="en-US" sz="2200" dirty="0">
              <a:effectLst/>
            </a:endParaRPr>
          </a:p>
          <a:p>
            <a:pPr marL="0" indent="0">
              <a:spcBef>
                <a:spcPts val="0"/>
              </a:spcBef>
              <a:spcAft>
                <a:spcPts val="1200"/>
              </a:spcAft>
              <a:buNone/>
            </a:pPr>
            <a:r>
              <a:rPr lang="en-US" sz="2200" dirty="0">
                <a:effectLst/>
              </a:rPr>
              <a:t>What is the parameter of the task? What’s the DP recurrence and base cases?</a:t>
            </a:r>
          </a:p>
          <a:p>
            <a:pPr marL="0" indent="0">
              <a:spcBef>
                <a:spcPts val="0"/>
              </a:spcBef>
              <a:spcAft>
                <a:spcPts val="1200"/>
              </a:spcAft>
              <a:buNone/>
            </a:pPr>
            <a:endParaRPr lang="en-US" sz="2200" dirty="0">
              <a:effectLst/>
            </a:endParaRPr>
          </a:p>
          <a:p>
            <a:pPr marL="0" indent="0">
              <a:spcBef>
                <a:spcPts val="0"/>
              </a:spcBef>
              <a:spcAft>
                <a:spcPts val="1200"/>
              </a:spcAft>
              <a:buNone/>
            </a:pPr>
            <a:r>
              <a:rPr lang="en-US" sz="2400" dirty="0"/>
              <a:t>Notes that in general:</a:t>
            </a:r>
          </a:p>
          <a:p>
            <a:pPr lvl="1"/>
            <a:r>
              <a:rPr lang="en-US" sz="2000" dirty="0"/>
              <a:t>the total number of cans w may differ from the maximal bundle size</a:t>
            </a:r>
          </a:p>
          <a:p>
            <a:pPr lvl="1"/>
            <a:r>
              <a:rPr lang="en-US" sz="2000" dirty="0"/>
              <a:t>bundle size might be any positive, and not consecutive integers like in this task</a:t>
            </a:r>
            <a:endParaRPr lang="en-US" sz="2200" dirty="0">
              <a:effectLst/>
            </a:endParaRP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24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6</a:t>
            </a:fld>
            <a:endParaRPr lang="en-US" dirty="0"/>
          </a:p>
        </p:txBody>
      </p:sp>
      <p:pic>
        <p:nvPicPr>
          <p:cNvPr id="7" name="Picture 6"/>
          <p:cNvPicPr>
            <a:picLocks noChangeAspect="1"/>
          </p:cNvPicPr>
          <p:nvPr/>
        </p:nvPicPr>
        <p:blipFill>
          <a:blip r:embed="rId2"/>
          <a:stretch>
            <a:fillRect/>
          </a:stretch>
        </p:blipFill>
        <p:spPr>
          <a:xfrm>
            <a:off x="937934" y="2132856"/>
            <a:ext cx="6559242" cy="952148"/>
          </a:xfrm>
          <a:prstGeom prst="rect">
            <a:avLst/>
          </a:prstGeom>
        </p:spPr>
      </p:pic>
    </p:spTree>
    <p:extLst>
      <p:ext uri="{BB962C8B-B14F-4D97-AF65-F5344CB8AC3E}">
        <p14:creationId xmlns:p14="http://schemas.microsoft.com/office/powerpoint/2010/main" val="470728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36673"/>
          </a:xfrm>
        </p:spPr>
        <p:txBody>
          <a:bodyPr/>
          <a:lstStyle/>
          <a:p>
            <a:r>
              <a:rPr lang="en-US" sz="2400" dirty="0"/>
              <a:t>What are the sub-problems?</a:t>
            </a:r>
          </a:p>
        </p:txBody>
      </p:sp>
      <p:sp>
        <p:nvSpPr>
          <p:cNvPr id="3" name="Content Placeholder 2"/>
          <p:cNvSpPr>
            <a:spLocks noGrp="1"/>
          </p:cNvSpPr>
          <p:nvPr>
            <p:ph sz="quarter" idx="1"/>
          </p:nvPr>
        </p:nvSpPr>
        <p:spPr>
          <a:xfrm>
            <a:off x="265113" y="1412776"/>
            <a:ext cx="8623300" cy="4800600"/>
          </a:xfrm>
        </p:spPr>
        <p:txBody>
          <a:bodyPr>
            <a:normAutofit lnSpcReduction="10000"/>
          </a:bodyPr>
          <a:lstStyle/>
          <a:p>
            <a:pPr marL="0" indent="0">
              <a:buNone/>
            </a:pPr>
            <a:endParaRPr lang="en-US" sz="2400" dirty="0"/>
          </a:p>
          <a:p>
            <a:r>
              <a:rPr lang="en-US" sz="2400" dirty="0"/>
              <a:t>We want to have V[w] = best value (in $) we can get if we have w cans</a:t>
            </a:r>
          </a:p>
          <a:p>
            <a:r>
              <a:rPr lang="en-US" sz="2400" dirty="0"/>
              <a:t>Let p[k] be the price of a bundle with k cans</a:t>
            </a:r>
          </a:p>
          <a:p>
            <a:r>
              <a:rPr lang="en-US" sz="2400" dirty="0"/>
              <a:t>We have two parameters that we could use: </a:t>
            </a:r>
            <a:r>
              <a:rPr lang="en-US" sz="2400" i="1" dirty="0"/>
              <a:t>n</a:t>
            </a:r>
            <a:r>
              <a:rPr lang="en-US" sz="2400" dirty="0"/>
              <a:t>, the number of bundles, and </a:t>
            </a:r>
            <a:r>
              <a:rPr lang="en-US" sz="2400" i="1" dirty="0"/>
              <a:t>W=8</a:t>
            </a:r>
            <a:r>
              <a:rPr lang="en-US" sz="2400" dirty="0"/>
              <a:t>, the number of cans we have </a:t>
            </a:r>
            <a:endParaRPr lang="en-US" sz="2000" dirty="0"/>
          </a:p>
          <a:p>
            <a:r>
              <a:rPr lang="en-US" sz="2400" dirty="0"/>
              <a:t>Let’s try </a:t>
            </a:r>
            <a:r>
              <a:rPr lang="en-US" sz="2400" i="1" dirty="0"/>
              <a:t>W:</a:t>
            </a:r>
          </a:p>
          <a:p>
            <a:pPr lvl="1"/>
            <a:r>
              <a:rPr lang="en-US" sz="2000" i="1" dirty="0"/>
              <a:t> </a:t>
            </a:r>
            <a:r>
              <a:rPr lang="en-US" sz="1600" dirty="0"/>
              <a:t>We want </a:t>
            </a:r>
            <a:r>
              <a:rPr lang="en-US" sz="1600" i="1" dirty="0"/>
              <a:t>V</a:t>
            </a:r>
            <a:r>
              <a:rPr lang="en-US" sz="1600" dirty="0"/>
              <a:t>(</a:t>
            </a:r>
            <a:r>
              <a:rPr lang="en-US" sz="1600" i="1" dirty="0"/>
              <a:t>W</a:t>
            </a:r>
            <a:r>
              <a:rPr lang="en-US" sz="1600" dirty="0"/>
              <a:t>)</a:t>
            </a:r>
          </a:p>
          <a:p>
            <a:pPr lvl="1"/>
            <a:r>
              <a:rPr lang="en-US" sz="2000" dirty="0"/>
              <a:t>Assume we already know </a:t>
            </a:r>
            <a:r>
              <a:rPr lang="en-US" sz="2000" i="1" dirty="0"/>
              <a:t>V</a:t>
            </a:r>
            <a:r>
              <a:rPr lang="en-US" sz="2000" dirty="0"/>
              <a:t>(</a:t>
            </a:r>
            <a:r>
              <a:rPr lang="en-US" sz="2000" i="1" dirty="0"/>
              <a:t>w</a:t>
            </a:r>
            <a:r>
              <a:rPr lang="en-US" sz="2000" dirty="0"/>
              <a:t>) for all </a:t>
            </a:r>
            <a:r>
              <a:rPr lang="en-US" sz="2000" i="1" dirty="0"/>
              <a:t>w</a:t>
            </a:r>
            <a:r>
              <a:rPr lang="en-US" sz="2000" dirty="0"/>
              <a:t> &lt; </a:t>
            </a:r>
            <a:r>
              <a:rPr lang="en-US" sz="2000" i="1" dirty="0"/>
              <a:t>W</a:t>
            </a:r>
            <a:endParaRPr lang="en-US" sz="2000" dirty="0"/>
          </a:p>
          <a:p>
            <a:pPr lvl="1"/>
            <a:r>
              <a:rPr lang="en-US" sz="2000" dirty="0"/>
              <a:t>How can we use the </a:t>
            </a:r>
            <a:r>
              <a:rPr lang="en-US" sz="2000" i="1" dirty="0"/>
              <a:t>W </a:t>
            </a:r>
            <a:r>
              <a:rPr lang="en-US" sz="2000" dirty="0"/>
              <a:t>- </a:t>
            </a:r>
            <a:r>
              <a:rPr lang="en-US" sz="2000" i="1" dirty="0"/>
              <a:t>w</a:t>
            </a:r>
            <a:r>
              <a:rPr lang="en-US" sz="2000" dirty="0"/>
              <a:t> spare cans?</a:t>
            </a:r>
          </a:p>
        </p:txBody>
      </p:sp>
      <p:pic>
        <p:nvPicPr>
          <p:cNvPr id="4" name="Picture 3">
            <a:extLst>
              <a:ext uri="{FF2B5EF4-FFF2-40B4-BE49-F238E27FC236}">
                <a16:creationId xmlns:a16="http://schemas.microsoft.com/office/drawing/2014/main" id="{E7E0BCDC-8C92-5D44-9C09-0BB67AE246EA}"/>
              </a:ext>
            </a:extLst>
          </p:cNvPr>
          <p:cNvPicPr>
            <a:picLocks noChangeAspect="1"/>
          </p:cNvPicPr>
          <p:nvPr/>
        </p:nvPicPr>
        <p:blipFill>
          <a:blip r:embed="rId2"/>
          <a:stretch>
            <a:fillRect/>
          </a:stretch>
        </p:blipFill>
        <p:spPr>
          <a:xfrm>
            <a:off x="971600" y="764704"/>
            <a:ext cx="6559242" cy="952148"/>
          </a:xfrm>
          <a:prstGeom prst="rect">
            <a:avLst/>
          </a:prstGeom>
        </p:spPr>
      </p:pic>
    </p:spTree>
    <p:extLst>
      <p:ext uri="{BB962C8B-B14F-4D97-AF65-F5344CB8AC3E}">
        <p14:creationId xmlns:p14="http://schemas.microsoft.com/office/powerpoint/2010/main" val="2069955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2339" y="1611138"/>
            <a:ext cx="2397961" cy="2653639"/>
          </a:xfrm>
          <a:prstGeom prst="rect">
            <a:avLst/>
          </a:prstGeom>
          <a:no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87208" y="4198447"/>
            <a:ext cx="1228221" cy="1200329"/>
          </a:xfrm>
          <a:prstGeom prst="rect">
            <a:avLst/>
          </a:prstGeom>
          <a:noFill/>
        </p:spPr>
        <p:txBody>
          <a:bodyPr wrap="none" rtlCol="0">
            <a:spAutoFit/>
          </a:bodyPr>
          <a:lstStyle/>
          <a:p>
            <a:pPr algn="ctr"/>
            <a:r>
              <a:rPr lang="en-US" sz="2400" dirty="0"/>
              <a:t> </a:t>
            </a:r>
            <a:r>
              <a:rPr lang="en-US" sz="2400" i="1" dirty="0"/>
              <a:t>w </a:t>
            </a:r>
            <a:r>
              <a:rPr lang="en-US" sz="2400" dirty="0"/>
              <a:t>cans</a:t>
            </a:r>
          </a:p>
          <a:p>
            <a:pPr algn="ctr"/>
            <a:endParaRPr lang="en-US" sz="2400" i="1" dirty="0"/>
          </a:p>
          <a:p>
            <a:pPr algn="ctr"/>
            <a:r>
              <a:rPr lang="en-US" sz="2400" i="1" dirty="0"/>
              <a:t>V</a:t>
            </a:r>
            <a:r>
              <a:rPr lang="en-US" sz="2400" dirty="0"/>
              <a:t>(</a:t>
            </a:r>
            <a:r>
              <a:rPr lang="en-US" sz="2400" i="1" dirty="0"/>
              <a:t>w</a:t>
            </a:r>
            <a:r>
              <a:rPr lang="en-US" sz="2400" dirty="0"/>
              <a:t>) = </a:t>
            </a:r>
          </a:p>
        </p:txBody>
      </p:sp>
      <p:sp>
        <p:nvSpPr>
          <p:cNvPr id="6" name="Rectangle 5"/>
          <p:cNvSpPr/>
          <p:nvPr/>
        </p:nvSpPr>
        <p:spPr>
          <a:xfrm>
            <a:off x="3462709" y="1611138"/>
            <a:ext cx="2397961" cy="2653639"/>
          </a:xfrm>
          <a:prstGeom prst="rect">
            <a:avLst/>
          </a:prstGeom>
          <a:no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563699" y="4260002"/>
            <a:ext cx="2218877" cy="1077218"/>
          </a:xfrm>
          <a:prstGeom prst="rect">
            <a:avLst/>
          </a:prstGeom>
          <a:noFill/>
        </p:spPr>
        <p:txBody>
          <a:bodyPr wrap="none" rtlCol="0">
            <a:spAutoFit/>
          </a:bodyPr>
          <a:lstStyle/>
          <a:p>
            <a:pPr algn="ctr"/>
            <a:r>
              <a:rPr lang="en-US" sz="2400" i="1" dirty="0"/>
              <a:t>has </a:t>
            </a:r>
            <a:r>
              <a:rPr lang="en-US" sz="2400" i="1" dirty="0" err="1"/>
              <a:t>w</a:t>
            </a:r>
            <a:r>
              <a:rPr lang="en-US" sz="2400" i="1" baseline="-25000" dirty="0" err="1"/>
              <a:t>i</a:t>
            </a:r>
            <a:r>
              <a:rPr lang="en-US" sz="2400" i="1" baseline="-25000" dirty="0"/>
              <a:t> </a:t>
            </a:r>
            <a:r>
              <a:rPr lang="en-US" sz="2400" i="1" dirty="0"/>
              <a:t>= </a:t>
            </a:r>
            <a:r>
              <a:rPr lang="en-US" sz="2400" i="1" dirty="0" err="1"/>
              <a:t>i</a:t>
            </a:r>
            <a:r>
              <a:rPr lang="en-US" sz="2400" i="1" baseline="-25000" dirty="0"/>
              <a:t> </a:t>
            </a:r>
            <a:r>
              <a:rPr lang="en-US" sz="2400" dirty="0"/>
              <a:t>cans</a:t>
            </a:r>
          </a:p>
          <a:p>
            <a:pPr algn="ctr"/>
            <a:endParaRPr lang="en-US" sz="2400" i="1" baseline="-25000" dirty="0"/>
          </a:p>
          <a:p>
            <a:pPr algn="ctr"/>
            <a:r>
              <a:rPr lang="en-US" sz="2400" i="1" dirty="0"/>
              <a:t>v</a:t>
            </a:r>
            <a:r>
              <a:rPr lang="en-US" sz="2400" i="1" baseline="-25000" dirty="0"/>
              <a:t>i</a:t>
            </a:r>
          </a:p>
        </p:txBody>
      </p:sp>
      <p:sp>
        <p:nvSpPr>
          <p:cNvPr id="8" name="Rectangle 7"/>
          <p:cNvSpPr/>
          <p:nvPr/>
        </p:nvSpPr>
        <p:spPr>
          <a:xfrm>
            <a:off x="3462709" y="1611138"/>
            <a:ext cx="2397961" cy="843477"/>
          </a:xfrm>
          <a:prstGeom prst="rect">
            <a:avLst/>
          </a:prstGeom>
          <a:ln w="38100" cap="flat" cmpd="sng" algn="ctr">
            <a:solidFill>
              <a:srgbClr val="0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bundle </a:t>
            </a:r>
            <a:r>
              <a:rPr lang="en-US" i="1" dirty="0" err="1"/>
              <a:t>i</a:t>
            </a:r>
            <a:endParaRPr lang="en-US" i="1" dirty="0"/>
          </a:p>
        </p:txBody>
      </p:sp>
      <p:sp>
        <p:nvSpPr>
          <p:cNvPr id="9" name="Rectangle 8"/>
          <p:cNvSpPr/>
          <p:nvPr/>
        </p:nvSpPr>
        <p:spPr>
          <a:xfrm>
            <a:off x="6237167" y="2436715"/>
            <a:ext cx="2397961" cy="1810162"/>
          </a:xfrm>
          <a:prstGeom prst="rect">
            <a:avLst/>
          </a:prstGeom>
          <a:noFill/>
          <a:ln w="381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721738" y="4260002"/>
            <a:ext cx="1526380" cy="1077218"/>
          </a:xfrm>
          <a:prstGeom prst="rect">
            <a:avLst/>
          </a:prstGeom>
          <a:noFill/>
        </p:spPr>
        <p:txBody>
          <a:bodyPr wrap="none" rtlCol="0">
            <a:spAutoFit/>
          </a:bodyPr>
          <a:lstStyle/>
          <a:p>
            <a:pPr algn="ctr"/>
            <a:r>
              <a:rPr lang="en-US" sz="2400" i="1" dirty="0"/>
              <a:t>w</a:t>
            </a:r>
            <a:r>
              <a:rPr lang="en-US" sz="2400" dirty="0"/>
              <a:t> – </a:t>
            </a:r>
            <a:r>
              <a:rPr lang="en-US" sz="2400" i="1" dirty="0" err="1"/>
              <a:t>i</a:t>
            </a:r>
            <a:r>
              <a:rPr lang="en-US" sz="2400" i="1" baseline="-25000" dirty="0"/>
              <a:t> </a:t>
            </a:r>
            <a:r>
              <a:rPr lang="en-US" sz="2400" dirty="0"/>
              <a:t>cans</a:t>
            </a:r>
          </a:p>
          <a:p>
            <a:pPr algn="ctr"/>
            <a:endParaRPr lang="en-US" sz="2400" i="1" baseline="-25000" dirty="0"/>
          </a:p>
          <a:p>
            <a:pPr algn="ctr"/>
            <a:r>
              <a:rPr lang="en-US" sz="2400" i="1" dirty="0"/>
              <a:t>V</a:t>
            </a:r>
            <a:r>
              <a:rPr lang="en-US" sz="2400" dirty="0"/>
              <a:t>(</a:t>
            </a:r>
            <a:r>
              <a:rPr lang="en-US" sz="2400" i="1" dirty="0"/>
              <a:t>w</a:t>
            </a:r>
            <a:r>
              <a:rPr lang="en-US" sz="2400" dirty="0"/>
              <a:t> – </a:t>
            </a:r>
            <a:r>
              <a:rPr lang="en-US" sz="2400" i="1" dirty="0" err="1"/>
              <a:t>i</a:t>
            </a:r>
            <a:r>
              <a:rPr lang="en-US" sz="2400" dirty="0"/>
              <a:t>)</a:t>
            </a:r>
          </a:p>
        </p:txBody>
      </p:sp>
      <p:sp>
        <p:nvSpPr>
          <p:cNvPr id="12" name="TextBox 11"/>
          <p:cNvSpPr txBox="1"/>
          <p:nvPr/>
        </p:nvSpPr>
        <p:spPr>
          <a:xfrm>
            <a:off x="5860670" y="4937110"/>
            <a:ext cx="371165" cy="461665"/>
          </a:xfrm>
          <a:prstGeom prst="rect">
            <a:avLst/>
          </a:prstGeom>
          <a:noFill/>
        </p:spPr>
        <p:txBody>
          <a:bodyPr wrap="none" rtlCol="0">
            <a:spAutoFit/>
          </a:bodyPr>
          <a:lstStyle/>
          <a:p>
            <a:r>
              <a:rPr lang="en-US" sz="2400" dirty="0"/>
              <a:t>+</a:t>
            </a:r>
          </a:p>
        </p:txBody>
      </p:sp>
      <p:sp>
        <p:nvSpPr>
          <p:cNvPr id="2" name="TextBox 1">
            <a:extLst>
              <a:ext uri="{FF2B5EF4-FFF2-40B4-BE49-F238E27FC236}">
                <a16:creationId xmlns:a16="http://schemas.microsoft.com/office/drawing/2014/main" id="{08C724E1-C270-1743-94EC-C178BBBE3C62}"/>
              </a:ext>
            </a:extLst>
          </p:cNvPr>
          <p:cNvSpPr txBox="1"/>
          <p:nvPr/>
        </p:nvSpPr>
        <p:spPr>
          <a:xfrm>
            <a:off x="502339" y="123196"/>
            <a:ext cx="6351226" cy="830997"/>
          </a:xfrm>
          <a:prstGeom prst="rect">
            <a:avLst/>
          </a:prstGeom>
          <a:noFill/>
        </p:spPr>
        <p:txBody>
          <a:bodyPr wrap="none" rtlCol="0">
            <a:spAutoFit/>
          </a:bodyPr>
          <a:lstStyle/>
          <a:p>
            <a:r>
              <a:rPr lang="en-US" b="1" dirty="0"/>
              <a:t>Q: If we know F(</a:t>
            </a:r>
            <a:r>
              <a:rPr lang="en-US" b="1" dirty="0" err="1"/>
              <a:t>i</a:t>
            </a:r>
            <a:r>
              <a:rPr lang="en-US" b="1" dirty="0"/>
              <a:t>) for all </a:t>
            </a:r>
            <a:r>
              <a:rPr lang="en-US" b="1" dirty="0" err="1"/>
              <a:t>i</a:t>
            </a:r>
            <a:r>
              <a:rPr lang="en-US" b="1" dirty="0"/>
              <a:t>&lt;w, then: F(w)= ?</a:t>
            </a:r>
          </a:p>
          <a:p>
            <a:endParaRPr lang="en-US" dirty="0"/>
          </a:p>
        </p:txBody>
      </p:sp>
    </p:spTree>
    <p:extLst>
      <p:ext uri="{BB962C8B-B14F-4D97-AF65-F5344CB8AC3E}">
        <p14:creationId xmlns:p14="http://schemas.microsoft.com/office/powerpoint/2010/main" val="418312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order?</a:t>
            </a:r>
          </a:p>
        </p:txBody>
      </p:sp>
      <p:sp>
        <p:nvSpPr>
          <p:cNvPr id="3" name="Content Placeholder 2"/>
          <p:cNvSpPr>
            <a:spLocks noGrp="1"/>
          </p:cNvSpPr>
          <p:nvPr>
            <p:ph sz="quarter" idx="1"/>
          </p:nvPr>
        </p:nvSpPr>
        <p:spPr>
          <a:xfrm>
            <a:off x="265113" y="1143000"/>
            <a:ext cx="8623300" cy="5166320"/>
          </a:xfrm>
        </p:spPr>
        <p:txBody>
          <a:bodyPr/>
          <a:lstStyle/>
          <a:p>
            <a:endParaRPr lang="en-US" dirty="0"/>
          </a:p>
          <a:p>
            <a:endParaRPr lang="en-US" dirty="0"/>
          </a:p>
          <a:p>
            <a:endParaRPr lang="en-US" dirty="0"/>
          </a:p>
          <a:p>
            <a:r>
              <a:rPr lang="en-US" dirty="0"/>
              <a:t>Clearly order is 0, 1, 2, 3, …, W</a:t>
            </a:r>
          </a:p>
          <a:p>
            <a:r>
              <a:rPr lang="en-US" dirty="0"/>
              <a:t>Make a table and fill it in</a:t>
            </a:r>
            <a:br>
              <a:rPr lang="en-US" dirty="0"/>
            </a:br>
            <a:br>
              <a:rPr lang="en-US" dirty="0"/>
            </a:br>
            <a:r>
              <a:rPr lang="en-US" dirty="0"/>
              <a:t>V[0] = 0</a:t>
            </a:r>
            <a:br>
              <a:rPr lang="en-US" dirty="0"/>
            </a:br>
            <a:r>
              <a:rPr lang="en-US" dirty="0"/>
              <a:t>for w in 1 to </a:t>
            </a:r>
            <a:r>
              <a:rPr lang="en-US" i="1" dirty="0"/>
              <a:t>W</a:t>
            </a:r>
            <a:br>
              <a:rPr lang="en-US" dirty="0"/>
            </a:br>
            <a:r>
              <a:rPr lang="en-US" dirty="0"/>
              <a:t>   V[w] = max{ P[</a:t>
            </a:r>
            <a:r>
              <a:rPr lang="en-US" dirty="0" err="1"/>
              <a:t>i</a:t>
            </a:r>
            <a:r>
              <a:rPr lang="en-US" dirty="0"/>
              <a:t>] + V[w – </a:t>
            </a:r>
            <a:r>
              <a:rPr lang="en-US" dirty="0" err="1"/>
              <a:t>i</a:t>
            </a:r>
            <a:r>
              <a:rPr lang="en-US" dirty="0"/>
              <a:t>] } for i∈1..</a:t>
            </a:r>
            <a:r>
              <a:rPr lang="en-US" i="1" dirty="0"/>
              <a:t>n (</a:t>
            </a:r>
            <a:r>
              <a:rPr lang="en-US" dirty="0"/>
              <a:t>or just </a:t>
            </a:r>
            <a:r>
              <a:rPr lang="en-US" i="1" dirty="0"/>
              <a:t>1..w)</a:t>
            </a:r>
            <a:br>
              <a:rPr lang="en-US" dirty="0"/>
            </a:br>
            <a:r>
              <a:rPr lang="en-US" dirty="0"/>
              <a:t>	</a:t>
            </a:r>
          </a:p>
        </p:txBody>
      </p:sp>
      <p:sp>
        <p:nvSpPr>
          <p:cNvPr id="4" name="Content Placeholder 2"/>
          <p:cNvSpPr txBox="1">
            <a:spLocks/>
          </p:cNvSpPr>
          <p:nvPr/>
        </p:nvSpPr>
        <p:spPr>
          <a:xfrm>
            <a:off x="457200" y="1219200"/>
            <a:ext cx="6570814" cy="2457340"/>
          </a:xfrm>
          <a:prstGeom prst="rect">
            <a:avLst/>
          </a:prstGeom>
        </p:spPr>
        <p:txBody>
          <a:bodyPr vert="horz">
            <a:noAutofit/>
          </a:bodyPr>
          <a:lstStyle/>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700" i="1" dirty="0">
                <a:latin typeface="+mn-lt"/>
                <a:ea typeface="+mn-ea"/>
                <a:cs typeface="Arial"/>
              </a:rPr>
              <a:t>F</a:t>
            </a:r>
            <a:r>
              <a:rPr kumimoji="0" lang="en-US" sz="2700" b="0" i="0" u="none" strike="noStrike" kern="1200" cap="none" spc="0" normalizeH="0" baseline="0" noProof="0" dirty="0">
                <a:ln>
                  <a:noFill/>
                </a:ln>
                <a:solidFill>
                  <a:schemeClr val="tx1"/>
                </a:solidFill>
                <a:effectLst/>
                <a:uLnTx/>
                <a:uFillTx/>
                <a:latin typeface="+mn-lt"/>
                <a:ea typeface="+mn-ea"/>
                <a:cs typeface="Arial"/>
              </a:rPr>
              <a:t>(</a:t>
            </a:r>
            <a:r>
              <a:rPr kumimoji="0" lang="en-US" sz="2700" b="0" i="1" u="none" strike="noStrike" kern="1200" cap="none" spc="0" normalizeH="0" baseline="0" noProof="0" dirty="0">
                <a:ln>
                  <a:noFill/>
                </a:ln>
                <a:solidFill>
                  <a:schemeClr val="tx1"/>
                </a:solidFill>
                <a:effectLst/>
                <a:uLnTx/>
                <a:uFillTx/>
                <a:latin typeface="+mn-lt"/>
                <a:ea typeface="+mn-ea"/>
                <a:cs typeface="Arial"/>
              </a:rPr>
              <a:t>w</a:t>
            </a:r>
            <a:r>
              <a:rPr kumimoji="0" lang="en-US" sz="2700" b="0" i="0" u="none" strike="noStrike" kern="1200" cap="none" spc="0" normalizeH="0" baseline="0" noProof="0" dirty="0">
                <a:ln>
                  <a:noFill/>
                </a:ln>
                <a:solidFill>
                  <a:schemeClr val="tx1"/>
                </a:solidFill>
                <a:effectLst/>
                <a:uLnTx/>
                <a:uFillTx/>
                <a:latin typeface="+mn-lt"/>
                <a:ea typeface="+mn-ea"/>
                <a:cs typeface="Arial"/>
              </a:rPr>
              <a:t>) = max</a:t>
            </a:r>
            <a:r>
              <a:rPr kumimoji="0" lang="en-US" sz="2700" b="0" i="1" u="none" strike="noStrike" kern="1200" cap="none" spc="0" normalizeH="0" baseline="-25000" noProof="0" dirty="0">
                <a:ln>
                  <a:noFill/>
                </a:ln>
                <a:solidFill>
                  <a:schemeClr val="tx1"/>
                </a:solidFill>
                <a:effectLst/>
                <a:uLnTx/>
                <a:uFillTx/>
                <a:latin typeface="+mn-lt"/>
                <a:ea typeface="+mn-ea"/>
                <a:cs typeface="Arial"/>
              </a:rPr>
              <a:t>i</a:t>
            </a:r>
            <a:r>
              <a:rPr kumimoji="0" lang="en-US" sz="2700" b="0" i="0" u="none" strike="noStrike" kern="1200" cap="none" spc="0" normalizeH="0" baseline="0" noProof="0" dirty="0">
                <a:ln>
                  <a:noFill/>
                </a:ln>
                <a:solidFill>
                  <a:schemeClr val="tx1"/>
                </a:solidFill>
                <a:effectLst/>
                <a:uLnTx/>
                <a:uFillTx/>
                <a:latin typeface="+mn-lt"/>
                <a:ea typeface="+mn-ea"/>
                <a:cs typeface="Arial"/>
              </a:rPr>
              <a:t>{ </a:t>
            </a:r>
            <a:r>
              <a:rPr lang="en-US" sz="2700" i="1" dirty="0">
                <a:latin typeface="+mn-lt"/>
                <a:ea typeface="+mn-ea"/>
                <a:cs typeface="Arial"/>
              </a:rPr>
              <a:t>F</a:t>
            </a:r>
            <a:r>
              <a:rPr kumimoji="0" lang="en-US" sz="2700" b="0" i="0" u="none" strike="noStrike" kern="1200" cap="none" spc="0" normalizeH="0" baseline="0" noProof="0" dirty="0">
                <a:ln>
                  <a:noFill/>
                </a:ln>
                <a:solidFill>
                  <a:schemeClr val="tx1"/>
                </a:solidFill>
                <a:effectLst/>
                <a:uLnTx/>
                <a:uFillTx/>
                <a:latin typeface="+mn-lt"/>
                <a:ea typeface="+mn-ea"/>
                <a:cs typeface="Arial"/>
              </a:rPr>
              <a:t>(</a:t>
            </a:r>
            <a:r>
              <a:rPr kumimoji="0" lang="en-US" sz="2700" b="0" i="1" u="none" strike="noStrike" kern="1200" cap="none" spc="0" normalizeH="0" baseline="0" noProof="0" dirty="0">
                <a:ln>
                  <a:noFill/>
                </a:ln>
                <a:solidFill>
                  <a:schemeClr val="tx1"/>
                </a:solidFill>
                <a:effectLst/>
                <a:uLnTx/>
                <a:uFillTx/>
                <a:latin typeface="+mn-lt"/>
                <a:ea typeface="+mn-ea"/>
                <a:cs typeface="Arial"/>
              </a:rPr>
              <a:t>w </a:t>
            </a:r>
            <a:r>
              <a:rPr kumimoji="0" lang="en-US" sz="2700" b="0" i="0" u="none" strike="noStrike" kern="1200" cap="none" spc="0" normalizeH="0" baseline="0" noProof="0" dirty="0">
                <a:ln>
                  <a:noFill/>
                </a:ln>
                <a:solidFill>
                  <a:schemeClr val="tx1"/>
                </a:solidFill>
                <a:effectLst/>
                <a:uLnTx/>
                <a:uFillTx/>
                <a:latin typeface="+mn-lt"/>
                <a:ea typeface="+mn-ea"/>
                <a:cs typeface="Arial"/>
              </a:rPr>
              <a:t>- </a:t>
            </a:r>
            <a:r>
              <a:rPr kumimoji="0" lang="en-US" sz="2700" b="0" i="1" u="none" strike="noStrike" kern="1200" cap="none" spc="0" normalizeH="0" baseline="0" noProof="0" dirty="0" err="1">
                <a:ln>
                  <a:noFill/>
                </a:ln>
                <a:solidFill>
                  <a:schemeClr val="tx1"/>
                </a:solidFill>
                <a:effectLst/>
                <a:uLnTx/>
                <a:uFillTx/>
                <a:latin typeface="+mn-lt"/>
                <a:ea typeface="+mn-ea"/>
                <a:cs typeface="Arial"/>
              </a:rPr>
              <a:t>i</a:t>
            </a:r>
            <a:r>
              <a:rPr kumimoji="0" lang="en-US" sz="2700" b="0" i="0" u="none" strike="noStrike" kern="1200" cap="none" spc="0" normalizeH="0" baseline="0" noProof="0" dirty="0">
                <a:ln>
                  <a:noFill/>
                </a:ln>
                <a:solidFill>
                  <a:schemeClr val="tx1"/>
                </a:solidFill>
                <a:effectLst/>
                <a:uLnTx/>
                <a:uFillTx/>
                <a:latin typeface="+mn-lt"/>
                <a:ea typeface="+mn-ea"/>
                <a:cs typeface="Arial"/>
              </a:rPr>
              <a:t>) + </a:t>
            </a:r>
            <a:r>
              <a:rPr kumimoji="0" lang="en-US" sz="2700" b="0" i="1" u="none" strike="noStrike" kern="1200" cap="none" spc="0" normalizeH="0" baseline="0" noProof="0" dirty="0">
                <a:ln>
                  <a:noFill/>
                </a:ln>
                <a:solidFill>
                  <a:schemeClr val="tx1"/>
                </a:solidFill>
                <a:effectLst/>
                <a:uLnTx/>
                <a:uFillTx/>
                <a:latin typeface="+mn-lt"/>
                <a:ea typeface="+mn-ea"/>
                <a:cs typeface="Arial"/>
              </a:rPr>
              <a:t>v</a:t>
            </a:r>
            <a:r>
              <a:rPr kumimoji="0" lang="en-US" sz="2700" b="0" i="1" u="none" strike="noStrike" kern="1200" cap="none" spc="0" normalizeH="0" baseline="-25000" noProof="0" dirty="0">
                <a:ln>
                  <a:noFill/>
                </a:ln>
                <a:solidFill>
                  <a:schemeClr val="tx1"/>
                </a:solidFill>
                <a:effectLst/>
                <a:uLnTx/>
                <a:uFillTx/>
                <a:latin typeface="+mn-lt"/>
                <a:ea typeface="+mn-ea"/>
                <a:cs typeface="Arial"/>
              </a:rPr>
              <a:t>i</a:t>
            </a:r>
            <a:r>
              <a:rPr kumimoji="0" lang="en-US" sz="2700" b="0" i="0" u="none" strike="noStrike" kern="1200" cap="none" spc="0" normalizeH="0" baseline="0" noProof="0" dirty="0">
                <a:ln>
                  <a:noFill/>
                </a:ln>
                <a:solidFill>
                  <a:schemeClr val="tx1"/>
                </a:solidFill>
                <a:effectLst/>
                <a:uLnTx/>
                <a:uFillTx/>
                <a:latin typeface="+mn-lt"/>
                <a:ea typeface="+mn-ea"/>
                <a:cs typeface="Arial"/>
              </a:rPr>
              <a:t> }</a:t>
            </a:r>
          </a:p>
          <a:p>
            <a:pPr marL="274320" marR="0" lvl="0" indent="-274320" algn="l" defTabSz="914400" rtl="0" eaLnBrk="1" fontAlgn="auto" latinLnBrk="0" hangingPunct="1">
              <a:lnSpc>
                <a:spcPct val="100000"/>
              </a:lnSpc>
              <a:spcBef>
                <a:spcPts val="600"/>
              </a:spcBef>
              <a:spcAft>
                <a:spcPts val="0"/>
              </a:spcAft>
              <a:buClr>
                <a:schemeClr val="accent1"/>
              </a:buClr>
              <a:buSzPct val="76000"/>
              <a:tabLst/>
              <a:defRPr/>
            </a:pPr>
            <a:r>
              <a:rPr lang="en-US" sz="2700" i="1" dirty="0">
                <a:cs typeface="Arial"/>
              </a:rPr>
              <a:t>F</a:t>
            </a:r>
            <a:r>
              <a:rPr lang="en-US" sz="2700" dirty="0">
                <a:cs typeface="Arial"/>
              </a:rPr>
              <a:t>(0)  = 0</a:t>
            </a: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a:p>
            <a:pPr marL="274320" marR="0" lvl="0" indent="-274320" algn="l" defTabSz="914400" rtl="0" eaLnBrk="1" fontAlgn="auto" latinLnBrk="0" hangingPunct="1">
              <a:lnSpc>
                <a:spcPct val="100000"/>
              </a:lnSpc>
              <a:spcBef>
                <a:spcPts val="600"/>
              </a:spcBef>
              <a:spcAft>
                <a:spcPts val="0"/>
              </a:spcAft>
              <a:buClr>
                <a:schemeClr val="accent1"/>
              </a:buClr>
              <a:buSzPct val="76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Arial"/>
            </a:endParaRPr>
          </a:p>
        </p:txBody>
      </p:sp>
    </p:spTree>
    <p:extLst>
      <p:ext uri="{BB962C8B-B14F-4D97-AF65-F5344CB8AC3E}">
        <p14:creationId xmlns:p14="http://schemas.microsoft.com/office/powerpoint/2010/main" val="28246397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86915</TotalTime>
  <Words>4721</Words>
  <Application>Microsoft Macintosh PowerPoint</Application>
  <PresentationFormat>On-screen Show (4:3)</PresentationFormat>
  <Paragraphs>931</Paragraphs>
  <Slides>42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Agency FB</vt:lpstr>
      <vt:lpstr>Arial</vt:lpstr>
      <vt:lpstr>Calibri</vt:lpstr>
      <vt:lpstr>Cambria Math</vt:lpstr>
      <vt:lpstr>Courier</vt:lpstr>
      <vt:lpstr>News Gothic MT</vt:lpstr>
      <vt:lpstr>Wingdings</vt:lpstr>
      <vt:lpstr>Wingdings 2</vt:lpstr>
      <vt:lpstr>Wingdings 3</vt:lpstr>
      <vt:lpstr>Breeze</vt:lpstr>
      <vt:lpstr>COMP20007 Workshop Week 12</vt:lpstr>
      <vt:lpstr>Dynamic Programming: great technique, fancy name</vt:lpstr>
      <vt:lpstr>Dynamic Programming</vt:lpstr>
      <vt:lpstr>DP: how to start </vt:lpstr>
      <vt:lpstr>Question 12.4: Baked Beans Bundles</vt:lpstr>
      <vt:lpstr>Baked Beans Bundles</vt:lpstr>
      <vt:lpstr>What are the sub-problems?</vt:lpstr>
      <vt:lpstr>PowerPoint Presentation</vt:lpstr>
      <vt:lpstr>What is the order?</vt:lpstr>
      <vt:lpstr>Example: W=8</vt:lpstr>
      <vt:lpstr>Example: W=8</vt:lpstr>
      <vt:lpstr>Example: W=8</vt:lpstr>
      <vt:lpstr>Example: W=8</vt:lpstr>
      <vt:lpstr>Example: W=8</vt:lpstr>
      <vt:lpstr>Baked Beans Bundles</vt:lpstr>
      <vt:lpstr>Baked Beans Bundles</vt:lpstr>
      <vt:lpstr>Bean Bundles: Pseudocode?</vt:lpstr>
      <vt:lpstr>Bean Bundles: Pseudocode?</vt:lpstr>
      <vt:lpstr>Bean Bundles vs. Knapsack?</vt:lpstr>
      <vt:lpstr>Bean Bundles vs. Knapsack?</vt:lpstr>
      <vt:lpstr>Bean Bundles vs. Knapsack?</vt:lpstr>
      <vt:lpstr>Knapsack: without repetition</vt:lpstr>
      <vt:lpstr>Knapsack: without repetition</vt:lpstr>
      <vt:lpstr>Example: W=10, we start with the table:</vt:lpstr>
      <vt:lpstr>Most crucial step in DP: finding parameters &amp; recurrences</vt:lpstr>
      <vt:lpstr>Transitive Closure of digraphs</vt:lpstr>
      <vt:lpstr>Problem 1: Transitive Closure of digraphs</vt:lpstr>
      <vt:lpstr>Warshall’s Algorithm: DP for Transitive Closure</vt:lpstr>
      <vt:lpstr>PowerPoint Presentation</vt:lpstr>
      <vt:lpstr>Warshall’s Algorithm: DP for Transitive Closure</vt:lpstr>
      <vt:lpstr>DP for APSP: Floyd’s Algorithm</vt:lpstr>
      <vt:lpstr>PowerPoint Presentation</vt:lpstr>
      <vt:lpstr>DP: Floyd’s Algorithm (APSP)</vt:lpstr>
      <vt:lpstr>Problem 2: Running Warshall’s Algorithm</vt:lpstr>
      <vt:lpstr>Problem 2: Check your answer</vt:lpstr>
      <vt:lpstr>Problem 3: manual exec of Floyd’s </vt:lpstr>
      <vt:lpstr>Example: Dk-1  Dk when k=1</vt:lpstr>
      <vt:lpstr>Problem 3: Check your answer</vt:lpstr>
      <vt:lpstr>Revision</vt:lpstr>
      <vt:lpstr>Lab</vt:lpstr>
      <vt:lpstr>sample pseudocode: insertTree of the skeleton</vt:lpstr>
      <vt:lpstr>PowerPoint Presentation</vt:lpstr>
    </vt:vector>
  </TitlesOfParts>
  <Company>The University of Melbourne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Computation T 2</dc:title>
  <dc:creator>Computer Science</dc:creator>
  <cp:lastModifiedBy>Anh Vo</cp:lastModifiedBy>
  <cp:revision>531</cp:revision>
  <dcterms:created xsi:type="dcterms:W3CDTF">2016-04-26T09:56:14Z</dcterms:created>
  <dcterms:modified xsi:type="dcterms:W3CDTF">2022-05-23T22:03:44Z</dcterms:modified>
</cp:coreProperties>
</file>